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5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0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5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40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5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1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7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85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9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29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99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3759-FA3D-3D43-B751-FAA98CA19D53}" type="datetimeFigureOut">
              <a:rPr lang="en-US" smtClean="0"/>
              <a:t>6/6/23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2C7AFAE-3DBE-EE46-83DD-9B72CCC3D29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35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D03EF-0190-2611-320A-3D9F26DD356F}"/>
              </a:ext>
            </a:extLst>
          </p:cNvPr>
          <p:cNvSpPr txBox="1"/>
          <p:nvPr/>
        </p:nvSpPr>
        <p:spPr>
          <a:xfrm>
            <a:off x="48124" y="808371"/>
            <a:ext cx="121157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/>
                </a:solidFill>
              </a:rPr>
              <a:t>Living Longer, Living Stronger: </a:t>
            </a:r>
          </a:p>
          <a:p>
            <a:pPr algn="ctr"/>
            <a:r>
              <a:rPr lang="en-US" sz="5000" b="1" dirty="0">
                <a:solidFill>
                  <a:schemeClr val="accent1"/>
                </a:solidFill>
              </a:rPr>
              <a:t>Role of Therapeutics in Healthy Ageing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77FAB-ADBA-36CF-ACFF-5E89DA17A73B}"/>
              </a:ext>
            </a:extLst>
          </p:cNvPr>
          <p:cNvSpPr txBox="1"/>
          <p:nvPr/>
        </p:nvSpPr>
        <p:spPr>
          <a:xfrm>
            <a:off x="2507261" y="3889336"/>
            <a:ext cx="71774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Phil Atherton, University of Nottingham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FE7C9-7C36-662A-BBCA-A4E1003E2262}"/>
              </a:ext>
            </a:extLst>
          </p:cNvPr>
          <p:cNvSpPr txBox="1"/>
          <p:nvPr/>
        </p:nvSpPr>
        <p:spPr>
          <a:xfrm>
            <a:off x="3687883" y="5362451"/>
            <a:ext cx="4469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Proud member of CMAR!</a:t>
            </a:r>
          </a:p>
        </p:txBody>
      </p:sp>
    </p:spTree>
    <p:extLst>
      <p:ext uri="{BB962C8B-B14F-4D97-AF65-F5344CB8AC3E}">
        <p14:creationId xmlns:p14="http://schemas.microsoft.com/office/powerpoint/2010/main" val="425485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ABA456-6ADC-F733-AD09-0E5EE0418222}"/>
              </a:ext>
            </a:extLst>
          </p:cNvPr>
          <p:cNvSpPr txBox="1"/>
          <p:nvPr/>
        </p:nvSpPr>
        <p:spPr>
          <a:xfrm>
            <a:off x="1029959" y="1254931"/>
            <a:ext cx="960269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5000" b="1" dirty="0">
              <a:solidFill>
                <a:schemeClr val="accent1"/>
              </a:solidFill>
            </a:endParaRPr>
          </a:p>
          <a:p>
            <a:pPr algn="ctr"/>
            <a:r>
              <a:rPr lang="en-US" sz="5000" b="1" dirty="0">
                <a:solidFill>
                  <a:schemeClr val="accent1"/>
                </a:solidFill>
              </a:rPr>
              <a:t>Thanks!</a:t>
            </a:r>
          </a:p>
          <a:p>
            <a:pPr algn="ctr"/>
            <a:endParaRPr lang="en-US" sz="5000" b="1" dirty="0">
              <a:solidFill>
                <a:schemeClr val="accent1"/>
              </a:solidFill>
            </a:endParaRPr>
          </a:p>
          <a:p>
            <a:pPr algn="ctr"/>
            <a:r>
              <a:rPr lang="en-US" sz="5000" b="1" dirty="0">
                <a:solidFill>
                  <a:schemeClr val="accent1"/>
                </a:solidFill>
              </a:rPr>
              <a:t>Looking forward to the discussions!</a:t>
            </a:r>
          </a:p>
        </p:txBody>
      </p:sp>
    </p:spTree>
    <p:extLst>
      <p:ext uri="{BB962C8B-B14F-4D97-AF65-F5344CB8AC3E}">
        <p14:creationId xmlns:p14="http://schemas.microsoft.com/office/powerpoint/2010/main" val="243872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FCA4B7-C2DA-1EC9-769A-6AD5AAC4CA39}"/>
              </a:ext>
            </a:extLst>
          </p:cNvPr>
          <p:cNvSpPr txBox="1"/>
          <p:nvPr/>
        </p:nvSpPr>
        <p:spPr>
          <a:xfrm>
            <a:off x="2319610" y="1982847"/>
            <a:ext cx="7084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Can we modify the aging trajectory – experimentally speaking!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C2832-25F8-6A30-DD8E-B143566D6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36" y="4734342"/>
            <a:ext cx="4063790" cy="212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6DE50B-5A82-B9D4-946C-6DF73289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08" y="5003463"/>
            <a:ext cx="2791995" cy="1854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45BF48-10F4-D28C-A0F4-600321227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977" y="2559079"/>
            <a:ext cx="2702788" cy="1995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2307B-37BD-7D17-462F-D6ADD57262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38"/>
          <a:stretch/>
        </p:blipFill>
        <p:spPr>
          <a:xfrm>
            <a:off x="346035" y="579820"/>
            <a:ext cx="1925677" cy="190620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993B7F-78B4-7172-D48F-47535676C656}"/>
              </a:ext>
            </a:extLst>
          </p:cNvPr>
          <p:cNvCxnSpPr>
            <a:cxnSpLocks/>
          </p:cNvCxnSpPr>
          <p:nvPr/>
        </p:nvCxnSpPr>
        <p:spPr>
          <a:xfrm flipH="1">
            <a:off x="8804232" y="4848726"/>
            <a:ext cx="1266200" cy="7376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ACEC16-7DDB-7CF5-6B3C-BE747E4202F3}"/>
              </a:ext>
            </a:extLst>
          </p:cNvPr>
          <p:cNvCxnSpPr>
            <a:cxnSpLocks/>
          </p:cNvCxnSpPr>
          <p:nvPr/>
        </p:nvCxnSpPr>
        <p:spPr>
          <a:xfrm flipH="1">
            <a:off x="4740442" y="5614988"/>
            <a:ext cx="135555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F74E08-F362-20D7-CC05-09EEF3E15F52}"/>
              </a:ext>
            </a:extLst>
          </p:cNvPr>
          <p:cNvCxnSpPr>
            <a:cxnSpLocks/>
          </p:cNvCxnSpPr>
          <p:nvPr/>
        </p:nvCxnSpPr>
        <p:spPr>
          <a:xfrm flipH="1" flipV="1">
            <a:off x="1179095" y="2779295"/>
            <a:ext cx="309941" cy="182888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7E5ECA7-1E53-1D68-F1C0-97E2E9110819}"/>
              </a:ext>
            </a:extLst>
          </p:cNvPr>
          <p:cNvSpPr txBox="1"/>
          <p:nvPr/>
        </p:nvSpPr>
        <p:spPr>
          <a:xfrm>
            <a:off x="2226895" y="195099"/>
            <a:ext cx="608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599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B44BF8-1B4B-EF1B-05A2-D574D035819A}"/>
              </a:ext>
            </a:extLst>
          </p:cNvPr>
          <p:cNvSpPr txBox="1"/>
          <p:nvPr/>
        </p:nvSpPr>
        <p:spPr>
          <a:xfrm>
            <a:off x="745958" y="505326"/>
            <a:ext cx="3943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So – what “works?”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A6B6B-4045-718F-F082-7E448ACBCE4C}"/>
              </a:ext>
            </a:extLst>
          </p:cNvPr>
          <p:cNvSpPr txBox="1"/>
          <p:nvPr/>
        </p:nvSpPr>
        <p:spPr>
          <a:xfrm>
            <a:off x="1479884" y="1888993"/>
            <a:ext cx="808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 can do one (or perhaps both) of two things.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BA043-20A8-6BE3-B682-9092609A2DAA}"/>
              </a:ext>
            </a:extLst>
          </p:cNvPr>
          <p:cNvSpPr txBox="1"/>
          <p:nvPr/>
        </p:nvSpPr>
        <p:spPr>
          <a:xfrm>
            <a:off x="1479884" y="3211104"/>
            <a:ext cx="84454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3400" dirty="0"/>
              <a:t>Continue to treat individual diseases of ageing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3400" dirty="0"/>
              <a:t>Focus on common ageing biology to affect chronological ageing</a:t>
            </a:r>
          </a:p>
        </p:txBody>
      </p:sp>
    </p:spTree>
    <p:extLst>
      <p:ext uri="{BB962C8B-B14F-4D97-AF65-F5344CB8AC3E}">
        <p14:creationId xmlns:p14="http://schemas.microsoft.com/office/powerpoint/2010/main" val="126610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17B9FB-4BA5-A1F6-F5C7-3502FBF0837C}"/>
              </a:ext>
            </a:extLst>
          </p:cNvPr>
          <p:cNvSpPr txBox="1"/>
          <p:nvPr/>
        </p:nvSpPr>
        <p:spPr>
          <a:xfrm>
            <a:off x="317708" y="431621"/>
            <a:ext cx="115565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000" dirty="0"/>
              <a:t>Lifespan vs. health-span is somewhat a fallacy based on modern medicine: we treat disease to keep people alive – not to prevent disease. “We externally influence poor health-span and </a:t>
            </a:r>
            <a:r>
              <a:rPr lang="en-US" sz="3000" i="1" dirty="0"/>
              <a:t>good</a:t>
            </a:r>
            <a:r>
              <a:rPr lang="en-US" sz="3000" dirty="0"/>
              <a:t> lifespan”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000" dirty="0"/>
              <a:t>Keeping things alive longer, in the lab at least, is associated with fewer health issues, hence less death. So: we need to delay onset of disease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000" dirty="0"/>
              <a:t>Frailty is a compound issue and stands out from classical organ specific “disease” as there is no consensus on diagnosis ----- or treatment</a:t>
            </a:r>
          </a:p>
          <a:p>
            <a:endParaRPr lang="en-US" sz="3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000" dirty="0"/>
              <a:t>There is no lab animal model of frailty representing human ageing!</a:t>
            </a:r>
          </a:p>
        </p:txBody>
      </p:sp>
    </p:spTree>
    <p:extLst>
      <p:ext uri="{BB962C8B-B14F-4D97-AF65-F5344CB8AC3E}">
        <p14:creationId xmlns:p14="http://schemas.microsoft.com/office/powerpoint/2010/main" val="360143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2310B4-E8E9-9BC4-741D-C31D66CD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6" t="13931" r="9312" b="16751"/>
          <a:stretch/>
        </p:blipFill>
        <p:spPr>
          <a:xfrm>
            <a:off x="7658101" y="285749"/>
            <a:ext cx="4231252" cy="38862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A75EE-BFF9-D6C0-E6E4-3F1020CE6F5E}"/>
              </a:ext>
            </a:extLst>
          </p:cNvPr>
          <p:cNvSpPr txBox="1"/>
          <p:nvPr/>
        </p:nvSpPr>
        <p:spPr>
          <a:xfrm>
            <a:off x="415233" y="285749"/>
            <a:ext cx="6987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Is there a clock?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… Can you turn back the clock?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54D70-D015-9D31-E5E1-E27F4E836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689" y="1993480"/>
            <a:ext cx="4596974" cy="4056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79CB71-4EFA-BDA7-8415-3A88657B1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595811"/>
            <a:ext cx="2253684" cy="12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1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189D66-0414-ECE7-86BF-B543E5BF416C}"/>
              </a:ext>
            </a:extLst>
          </p:cNvPr>
          <p:cNvSpPr txBox="1"/>
          <p:nvPr/>
        </p:nvSpPr>
        <p:spPr>
          <a:xfrm>
            <a:off x="360946" y="504754"/>
            <a:ext cx="658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Let me provide some examples…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39B48-BFAF-84C2-5FF9-6B6D53B92BDA}"/>
              </a:ext>
            </a:extLst>
          </p:cNvPr>
          <p:cNvSpPr txBox="1"/>
          <p:nvPr/>
        </p:nvSpPr>
        <p:spPr>
          <a:xfrm>
            <a:off x="8047890" y="243145"/>
            <a:ext cx="3821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Calorie restriction!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0F891-3BC5-B1F0-236F-90FF3B955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6" y="2036917"/>
            <a:ext cx="7108084" cy="3888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0FAD5F-FDB7-3D38-5005-70445EB23069}"/>
              </a:ext>
            </a:extLst>
          </p:cNvPr>
          <p:cNvSpPr txBox="1"/>
          <p:nvPr/>
        </p:nvSpPr>
        <p:spPr>
          <a:xfrm>
            <a:off x="8819147" y="2036917"/>
            <a:ext cx="3286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Could you imagine trying to do this experiment in humans! Or even practicing this!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B15D9-DB3A-771C-47BF-04FFA30BED2C}"/>
              </a:ext>
            </a:extLst>
          </p:cNvPr>
          <p:cNvSpPr txBox="1"/>
          <p:nvPr/>
        </p:nvSpPr>
        <p:spPr>
          <a:xfrm>
            <a:off x="10022305" y="4011033"/>
            <a:ext cx="1054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Ethics?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2C4CD-9B7C-0C85-5912-97F788585F35}"/>
              </a:ext>
            </a:extLst>
          </p:cNvPr>
          <p:cNvSpPr txBox="1"/>
          <p:nvPr/>
        </p:nvSpPr>
        <p:spPr>
          <a:xfrm>
            <a:off x="9157132" y="4638687"/>
            <a:ext cx="285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Effect on sarcopenia?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B01C7-55AF-F1B5-2391-EC5288CF173F}"/>
              </a:ext>
            </a:extLst>
          </p:cNvPr>
          <p:cNvSpPr txBox="1"/>
          <p:nvPr/>
        </p:nvSpPr>
        <p:spPr>
          <a:xfrm>
            <a:off x="9546148" y="5273975"/>
            <a:ext cx="2006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Quality-of-life!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7EF08-424A-B12E-7B69-307AFF26AC7B}"/>
              </a:ext>
            </a:extLst>
          </p:cNvPr>
          <p:cNvSpPr txBox="1"/>
          <p:nvPr/>
        </p:nvSpPr>
        <p:spPr>
          <a:xfrm>
            <a:off x="6096000" y="2428588"/>
            <a:ext cx="364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22DC3-A0E9-046F-A0B4-EDE4897A88A7}"/>
              </a:ext>
            </a:extLst>
          </p:cNvPr>
          <p:cNvSpPr txBox="1"/>
          <p:nvPr/>
        </p:nvSpPr>
        <p:spPr>
          <a:xfrm>
            <a:off x="9023697" y="6153190"/>
            <a:ext cx="305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How does it work???</a:t>
            </a:r>
          </a:p>
        </p:txBody>
      </p:sp>
    </p:spTree>
    <p:extLst>
      <p:ext uri="{BB962C8B-B14F-4D97-AF65-F5344CB8AC3E}">
        <p14:creationId xmlns:p14="http://schemas.microsoft.com/office/powerpoint/2010/main" val="22736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CC443-C613-CCE8-E89E-44B74A137A70}"/>
              </a:ext>
            </a:extLst>
          </p:cNvPr>
          <p:cNvSpPr txBox="1"/>
          <p:nvPr/>
        </p:nvSpPr>
        <p:spPr>
          <a:xfrm>
            <a:off x="348916" y="481264"/>
            <a:ext cx="7210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What about drugs/pharmaceuticals?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E9E00-EBF5-764D-84D2-1D5F13DFB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33" y="1617117"/>
            <a:ext cx="3908009" cy="4230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657A21-4990-7040-6155-B07CB3A4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578" y="1950731"/>
            <a:ext cx="7499886" cy="3874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AC21B-E8C8-7705-F247-68E46758F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405" y="310657"/>
            <a:ext cx="2209679" cy="1473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171537-D487-54A5-43FB-067BD508E330}"/>
              </a:ext>
            </a:extLst>
          </p:cNvPr>
          <p:cNvSpPr txBox="1"/>
          <p:nvPr/>
        </p:nvSpPr>
        <p:spPr>
          <a:xfrm>
            <a:off x="4595303" y="1489764"/>
            <a:ext cx="134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RAPAMYCIN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6B28A2-66F8-714C-EB14-4648BF341ED4}"/>
              </a:ext>
            </a:extLst>
          </p:cNvPr>
          <p:cNvCxnSpPr>
            <a:cxnSpLocks/>
          </p:cNvCxnSpPr>
          <p:nvPr/>
        </p:nvCxnSpPr>
        <p:spPr>
          <a:xfrm flipH="1">
            <a:off x="2537571" y="1860102"/>
            <a:ext cx="855554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756BAD-5E35-D054-237F-90CC8AA85CBB}"/>
              </a:ext>
            </a:extLst>
          </p:cNvPr>
          <p:cNvCxnSpPr>
            <a:cxnSpLocks/>
          </p:cNvCxnSpPr>
          <p:nvPr/>
        </p:nvCxnSpPr>
        <p:spPr>
          <a:xfrm flipV="1">
            <a:off x="2537571" y="1675436"/>
            <a:ext cx="0" cy="36933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evron 1">
            <a:extLst>
              <a:ext uri="{FF2B5EF4-FFF2-40B4-BE49-F238E27FC236}">
                <a16:creationId xmlns:a16="http://schemas.microsoft.com/office/drawing/2014/main" id="{AEAF3C86-0204-DBFC-C130-4E38ABA56502}"/>
              </a:ext>
            </a:extLst>
          </p:cNvPr>
          <p:cNvSpPr/>
          <p:nvPr/>
        </p:nvSpPr>
        <p:spPr>
          <a:xfrm rot="9295837">
            <a:off x="7007292" y="1261268"/>
            <a:ext cx="300790" cy="35658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6C1ED6F1-800E-BE4B-42DB-5CF142E8CE52}"/>
              </a:ext>
            </a:extLst>
          </p:cNvPr>
          <p:cNvSpPr/>
          <p:nvPr/>
        </p:nvSpPr>
        <p:spPr>
          <a:xfrm rot="9295837">
            <a:off x="6786712" y="1341478"/>
            <a:ext cx="300790" cy="35658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366C06E2-4DE2-6EBD-B7BB-C825E61BA465}"/>
              </a:ext>
            </a:extLst>
          </p:cNvPr>
          <p:cNvSpPr/>
          <p:nvPr/>
        </p:nvSpPr>
        <p:spPr>
          <a:xfrm rot="9295837">
            <a:off x="6566134" y="1445750"/>
            <a:ext cx="300790" cy="35658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2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A097CD-1F82-8136-B273-95555D1F9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513" y="876865"/>
            <a:ext cx="4565233" cy="4826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994428-8852-A9F1-1C24-F5BE2177B9CF}"/>
              </a:ext>
            </a:extLst>
          </p:cNvPr>
          <p:cNvSpPr txBox="1"/>
          <p:nvPr/>
        </p:nvSpPr>
        <p:spPr>
          <a:xfrm>
            <a:off x="96254" y="45869"/>
            <a:ext cx="73585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1"/>
                </a:solidFill>
              </a:rPr>
              <a:t>Say what??? </a:t>
            </a:r>
          </a:p>
          <a:p>
            <a:pPr algn="ctr"/>
            <a:r>
              <a:rPr lang="en-US" sz="3400" b="1" dirty="0">
                <a:solidFill>
                  <a:schemeClr val="accent1"/>
                </a:solidFill>
              </a:rPr>
              <a:t>A currently used Diabetes therapy may extend health/lifespan?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ED998-3910-7FFB-2058-3C36513CE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63"/>
          <a:stretch/>
        </p:blipFill>
        <p:spPr>
          <a:xfrm>
            <a:off x="330784" y="1988896"/>
            <a:ext cx="6635500" cy="407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2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BBA5-C38A-01C2-6B6C-00968F38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342420"/>
            <a:ext cx="9603275" cy="104923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What else is on the horizon?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236F-A8D0-20F8-BB13-32800FDF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33" y="2075892"/>
            <a:ext cx="9603275" cy="3350352"/>
          </a:xfrm>
        </p:spPr>
        <p:txBody>
          <a:bodyPr>
            <a:noAutofit/>
          </a:bodyPr>
          <a:lstStyle/>
          <a:p>
            <a:r>
              <a:rPr lang="en-US" sz="2400" b="1" dirty="0"/>
              <a:t>Anti-oxidants </a:t>
            </a:r>
            <a:r>
              <a:rPr lang="en-US" sz="2400" dirty="0"/>
              <a:t>– to quell oxidative stress </a:t>
            </a:r>
          </a:p>
          <a:p>
            <a:pPr>
              <a:buFontTx/>
              <a:buChar char="-"/>
            </a:pPr>
            <a:r>
              <a:rPr lang="en-US" sz="2400" dirty="0"/>
              <a:t>Success chances low?</a:t>
            </a:r>
            <a:endParaRPr lang="en-US" sz="2400" b="1" dirty="0"/>
          </a:p>
          <a:p>
            <a:r>
              <a:rPr lang="en-US" sz="2400" b="1" dirty="0"/>
              <a:t>Senolytics</a:t>
            </a:r>
            <a:r>
              <a:rPr lang="en-US" sz="2400" dirty="0"/>
              <a:t> – mopping up cells that have gone a bit awry</a:t>
            </a:r>
          </a:p>
          <a:p>
            <a:pPr>
              <a:buFontTx/>
              <a:buChar char="-"/>
            </a:pPr>
            <a:r>
              <a:rPr lang="en-US" sz="2400" dirty="0"/>
              <a:t>Chances low-medium?</a:t>
            </a:r>
            <a:endParaRPr lang="en-US" sz="1200" dirty="0"/>
          </a:p>
          <a:p>
            <a:r>
              <a:rPr lang="en-US" sz="2400" b="1" dirty="0"/>
              <a:t>Microbiome </a:t>
            </a:r>
            <a:r>
              <a:rPr lang="en-US" sz="2400" dirty="0"/>
              <a:t>– and and gut nutrient handling</a:t>
            </a:r>
          </a:p>
          <a:p>
            <a:pPr>
              <a:buFontTx/>
              <a:buChar char="-"/>
            </a:pPr>
            <a:r>
              <a:rPr lang="en-US" sz="2400" dirty="0"/>
              <a:t>Chances low-medium?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49495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{5E16E19F-3744-2A47-96B3-4D51E2EF91D4}tf10001119_mac</Template>
  <TotalTime>104</TotalTime>
  <Words>295</Words>
  <Application>Microsoft Macintosh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is on the horizon?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Atherton (staff)</dc:creator>
  <cp:lastModifiedBy>Philip Atherton (staff)</cp:lastModifiedBy>
  <cp:revision>42</cp:revision>
  <dcterms:created xsi:type="dcterms:W3CDTF">2023-06-04T15:14:26Z</dcterms:created>
  <dcterms:modified xsi:type="dcterms:W3CDTF">2023-06-06T11:11:21Z</dcterms:modified>
</cp:coreProperties>
</file>