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9" r:id="rId2"/>
    <p:sldId id="258" r:id="rId3"/>
    <p:sldId id="264" r:id="rId4"/>
    <p:sldId id="265" r:id="rId5"/>
    <p:sldId id="266" r:id="rId6"/>
    <p:sldId id="278" r:id="rId7"/>
    <p:sldId id="281" r:id="rId8"/>
    <p:sldId id="282" r:id="rId9"/>
    <p:sldId id="283" r:id="rId10"/>
    <p:sldId id="292" r:id="rId11"/>
    <p:sldId id="610" r:id="rId12"/>
    <p:sldId id="611"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FF9933"/>
    <a:srgbClr val="FFB805"/>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91" autoAdjust="0"/>
    <p:restoredTop sz="86449" autoAdjust="0"/>
  </p:normalViewPr>
  <p:slideViewPr>
    <p:cSldViewPr>
      <p:cViewPr>
        <p:scale>
          <a:sx n="96" d="100"/>
          <a:sy n="96" d="100"/>
        </p:scale>
        <p:origin x="64" y="-120"/>
      </p:cViewPr>
      <p:guideLst>
        <p:guide orient="horz" pos="2160"/>
        <p:guide pos="2880"/>
      </p:guideLst>
    </p:cSldViewPr>
  </p:slideViewPr>
  <p:outlineViewPr>
    <p:cViewPr>
      <p:scale>
        <a:sx n="33" d="100"/>
        <a:sy n="33" d="100"/>
      </p:scale>
      <p:origin x="0" y="-4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65207-3F12-4321-A7CD-B95C977A7B07}" type="datetimeFigureOut">
              <a:rPr lang="en-GB" smtClean="0"/>
              <a:pPr/>
              <a:t>30/05/2023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B503F-970C-4A74-9568-610B84B9152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43000" y="687388"/>
            <a:ext cx="4565650" cy="3424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85800" y="4341813"/>
            <a:ext cx="54832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19" tIns="46290" rIns="89019" bIns="46290" numCol="1" anchor="t"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6B503F-970C-4A74-9568-610B84B91527}" type="slidenum">
              <a:rPr lang="en-GB" smtClean="0"/>
              <a:pPr/>
              <a:t>10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Skeletal muscle when active produces a range of hormones that enhance the immune system, making macrophages less inflammatory, increasing the killing ability of Nk cells that kill virus infected cells and also reducing the macrophage numbers in fat tissue. All this will protect against covid19 or if infected help to reduce symptoms.</a:t>
            </a:r>
          </a:p>
          <a:p>
            <a:pPr eaLnBrk="1" hangingPunct="1">
              <a:spcBef>
                <a:spcPct val="0"/>
              </a:spcBef>
            </a:pPr>
            <a:endParaRPr lang="en-GB" altLang="en-US"/>
          </a:p>
          <a:p>
            <a:pPr eaLnBrk="1" hangingPunct="1">
              <a:spcBef>
                <a:spcPct val="0"/>
              </a:spcBef>
            </a:pPr>
            <a:r>
              <a:rPr lang="en-GB" altLang="en-US"/>
              <a:t>Exercise will promote this activity. Several studies have shown that increasing physical activity  reduces inflammation and improves immune function – 10000 steps a day improves neutrophil chemotaxis.</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317474B-4413-4CE9-82F8-20DAC57CD98C}" type="slidenum">
              <a:rPr lang="en-GB" altLang="en-US" smtClean="0"/>
              <a:pPr/>
              <a:t>11</a:t>
            </a:fld>
            <a:endParaRPr lang="en-GB" altLang="en-US"/>
          </a:p>
        </p:txBody>
      </p:sp>
    </p:spTree>
    <p:extLst>
      <p:ext uri="{BB962C8B-B14F-4D97-AF65-F5344CB8AC3E}">
        <p14:creationId xmlns:p14="http://schemas.microsoft.com/office/powerpoint/2010/main" val="162720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xfrm>
            <a:off x="1143000" y="687388"/>
            <a:ext cx="4565650" cy="34242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p:cNvSpPr>
            <a:spLocks noGrp="1" noChangeArrowheads="1"/>
          </p:cNvSpPr>
          <p:nvPr>
            <p:ph type="body" idx="1"/>
          </p:nvPr>
        </p:nvSpPr>
        <p:spPr bwMode="auto">
          <a:xfrm>
            <a:off x="685800" y="4341813"/>
            <a:ext cx="5483225"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019" tIns="46290" rIns="89019" bIns="46290"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759B-6855-4449-90B3-1D6F6D419C89}"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r>
              <a:rPr lang="en-GB"/>
              <a:t>Click to edit Master title style</a:t>
            </a:r>
            <a:endParaRPr lang="en-US"/>
          </a:p>
        </p:txBody>
      </p:sp>
      <p:sp>
        <p:nvSpPr>
          <p:cNvPr id="4" name="Content Placeholder 2"/>
          <p:cNvSpPr>
            <a:spLocks noGrp="1"/>
          </p:cNvSpPr>
          <p:nvPr>
            <p:ph idx="1"/>
          </p:nvPr>
        </p:nvSpPr>
        <p:spPr>
          <a:xfrm>
            <a:off x="457200" y="1600200"/>
            <a:ext cx="8229600" cy="40356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1674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CD759B-6855-4449-90B3-1D6F6D419C8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FAF8FCE-23BE-46C5-9A2D-F2ED7FDF39D2}" type="datetimeFigureOut">
              <a:rPr lang="en-GB" smtClean="0"/>
              <a:pPr/>
              <a:t>30/05/2023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CD759B-6855-4449-90B3-1D6F6D419C89}"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AF8FCE-23BE-46C5-9A2D-F2ED7FDF39D2}" type="datetimeFigureOut">
              <a:rPr lang="en-GB" smtClean="0"/>
              <a:pPr/>
              <a:t>30/05/2023</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F7CD759B-6855-4449-90B3-1D6F6D419C8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AF8FCE-23BE-46C5-9A2D-F2ED7FDF39D2}" type="datetimeFigureOut">
              <a:rPr lang="en-GB" smtClean="0"/>
              <a:pPr/>
              <a:t>30/05/2023</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7CD759B-6855-4449-90B3-1D6F6D419C89}"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3.jpeg"/><Relationship Id="rId3" Type="http://schemas.openxmlformats.org/officeDocument/2006/relationships/image" Target="../media/image26.png"/><Relationship Id="rId7" Type="http://schemas.openxmlformats.org/officeDocument/2006/relationships/image" Target="../media/image28.jpeg"/><Relationship Id="rId12" Type="http://schemas.openxmlformats.org/officeDocument/2006/relationships/image" Target="../media/image32.wmf"/><Relationship Id="rId17" Type="http://schemas.openxmlformats.org/officeDocument/2006/relationships/image" Target="../media/image37.jpeg"/><Relationship Id="rId2" Type="http://schemas.openxmlformats.org/officeDocument/2006/relationships/notesSlide" Target="../notesSlides/notesSlide2.xml"/><Relationship Id="rId16"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1.jpeg"/><Relationship Id="rId5" Type="http://schemas.openxmlformats.org/officeDocument/2006/relationships/image" Target="../media/image3.gif"/><Relationship Id="rId15" Type="http://schemas.openxmlformats.org/officeDocument/2006/relationships/image" Target="../media/image35.jpe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17.jpeg"/><Relationship Id="rId1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emf"/><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gif"/><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2276872"/>
            <a:ext cx="9144000" cy="288032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Text Box 16"/>
          <p:cNvSpPr txBox="1">
            <a:spLocks noChangeArrowheads="1"/>
          </p:cNvSpPr>
          <p:nvPr/>
        </p:nvSpPr>
        <p:spPr bwMode="auto">
          <a:xfrm>
            <a:off x="251520" y="-99392"/>
            <a:ext cx="8874355" cy="3123932"/>
          </a:xfrm>
          <a:prstGeom prst="rect">
            <a:avLst/>
          </a:prstGeom>
          <a:noFill/>
          <a:ln w="9525">
            <a:noFill/>
            <a:miter lim="800000"/>
            <a:headEnd/>
            <a:tailEnd/>
          </a:ln>
          <a:effectLst/>
        </p:spPr>
        <p:txBody>
          <a:bodyPr wrap="square">
            <a:spAutoFit/>
          </a:bodyPr>
          <a:lstStyle/>
          <a:p>
            <a:pPr algn="ctr">
              <a:defRPr/>
            </a:pPr>
            <a:endParaRPr lang="en-GB" sz="4000" b="1" dirty="0">
              <a:solidFill>
                <a:srgbClr val="FFC000"/>
              </a:solidFill>
            </a:endParaRPr>
          </a:p>
          <a:p>
            <a:pPr algn="ctr">
              <a:defRPr/>
            </a:pPr>
            <a:endParaRPr lang="en-GB" sz="4000" b="1" dirty="0">
              <a:solidFill>
                <a:srgbClr val="FFC000"/>
              </a:solidFill>
            </a:endParaRPr>
          </a:p>
          <a:p>
            <a:pPr algn="ctr">
              <a:spcAft>
                <a:spcPts val="600"/>
              </a:spcAft>
              <a:defRPr/>
            </a:pPr>
            <a:r>
              <a:rPr lang="en-GB" sz="2800" b="1" dirty="0">
                <a:solidFill>
                  <a:srgbClr val="FFC000"/>
                </a:solidFill>
              </a:rPr>
              <a:t>MRC-Versus Arthritis Centre for Musculoskeletal Ageing Research: 2012-2023</a:t>
            </a:r>
          </a:p>
          <a:p>
            <a:pPr algn="ctr">
              <a:defRPr/>
            </a:pPr>
            <a:endParaRPr lang="en-GB" sz="2800" dirty="0">
              <a:solidFill>
                <a:schemeClr val="bg1"/>
              </a:solidFill>
              <a:effectLst>
                <a:outerShdw blurRad="38100" dist="38100" dir="2700000" algn="tl">
                  <a:srgbClr val="808080"/>
                </a:outerShdw>
              </a:effectLst>
            </a:endParaRPr>
          </a:p>
          <a:p>
            <a:pPr algn="ctr">
              <a:defRPr/>
            </a:pPr>
            <a:endParaRPr lang="en-US" sz="2800" i="1" dirty="0">
              <a:solidFill>
                <a:schemeClr val="bg1"/>
              </a:solidFill>
            </a:endParaRPr>
          </a:p>
        </p:txBody>
      </p:sp>
      <p:pic>
        <p:nvPicPr>
          <p:cNvPr id="10" name="Picture 9" descr="UoN reverse logo.gif"/>
          <p:cNvPicPr>
            <a:picLocks noChangeAspect="1"/>
          </p:cNvPicPr>
          <p:nvPr/>
        </p:nvPicPr>
        <p:blipFill>
          <a:blip r:embed="rId3" cstate="print"/>
          <a:stretch>
            <a:fillRect/>
          </a:stretch>
        </p:blipFill>
        <p:spPr>
          <a:xfrm>
            <a:off x="6325418" y="-282045"/>
            <a:ext cx="2783086" cy="1268760"/>
          </a:xfrm>
          <a:prstGeom prst="rect">
            <a:avLst/>
          </a:prstGeom>
        </p:spPr>
      </p:pic>
      <p:pic>
        <p:nvPicPr>
          <p:cNvPr id="11" name="Picture 10" descr="bham_logowhite.png"/>
          <p:cNvPicPr>
            <a:picLocks noChangeAspect="1"/>
          </p:cNvPicPr>
          <p:nvPr/>
        </p:nvPicPr>
        <p:blipFill>
          <a:blip r:embed="rId4" cstate="print"/>
          <a:stretch>
            <a:fillRect/>
          </a:stretch>
        </p:blipFill>
        <p:spPr>
          <a:xfrm>
            <a:off x="107504" y="44624"/>
            <a:ext cx="3116151" cy="717099"/>
          </a:xfrm>
          <a:prstGeom prst="rect">
            <a:avLst/>
          </a:prstGeom>
        </p:spPr>
      </p:pic>
      <p:grpSp>
        <p:nvGrpSpPr>
          <p:cNvPr id="2" name="Group 41"/>
          <p:cNvGrpSpPr/>
          <p:nvPr/>
        </p:nvGrpSpPr>
        <p:grpSpPr>
          <a:xfrm>
            <a:off x="35496" y="2276872"/>
            <a:ext cx="9036496" cy="2880321"/>
            <a:chOff x="0" y="476672"/>
            <a:chExt cx="9036496" cy="2880321"/>
          </a:xfrm>
        </p:grpSpPr>
        <p:sp>
          <p:nvSpPr>
            <p:cNvPr id="43" name="Rectangle 42"/>
            <p:cNvSpPr/>
            <p:nvPr/>
          </p:nvSpPr>
          <p:spPr>
            <a:xfrm>
              <a:off x="0" y="548680"/>
              <a:ext cx="9036496" cy="27363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4" name="Picture 8" descr="uni bham"/>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l="26408" t="33911" r="58630" b="26668"/>
            <a:stretch>
              <a:fillRect/>
            </a:stretch>
          </p:blipFill>
          <p:spPr bwMode="auto">
            <a:xfrm>
              <a:off x="3888432" y="476672"/>
              <a:ext cx="140537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UoB crest.png"/>
            <p:cNvPicPr>
              <a:picLocks noChangeAspect="1"/>
            </p:cNvPicPr>
            <p:nvPr/>
          </p:nvPicPr>
          <p:blipFill>
            <a:blip r:embed="rId6" cstate="print">
              <a:grayscl/>
            </a:blip>
            <a:srcRect l="8824" r="8823"/>
            <a:stretch>
              <a:fillRect/>
            </a:stretch>
          </p:blipFill>
          <p:spPr>
            <a:xfrm>
              <a:off x="1" y="896685"/>
              <a:ext cx="1800200" cy="2185957"/>
            </a:xfrm>
            <a:prstGeom prst="rect">
              <a:avLst/>
            </a:prstGeom>
          </p:spPr>
        </p:pic>
        <p:pic>
          <p:nvPicPr>
            <p:cNvPr id="46" name="Picture 45" descr="220px-University_of_Nottingham_arms.png"/>
            <p:cNvPicPr>
              <a:picLocks noChangeAspect="1"/>
            </p:cNvPicPr>
            <p:nvPr/>
          </p:nvPicPr>
          <p:blipFill>
            <a:blip r:embed="rId7" cstate="print">
              <a:grayscl/>
            </a:blip>
            <a:stretch>
              <a:fillRect/>
            </a:stretch>
          </p:blipFill>
          <p:spPr>
            <a:xfrm>
              <a:off x="7200800" y="850394"/>
              <a:ext cx="1828073" cy="2060737"/>
            </a:xfrm>
            <a:prstGeom prst="rect">
              <a:avLst/>
            </a:prstGeom>
          </p:spPr>
        </p:pic>
        <p:pic>
          <p:nvPicPr>
            <p:cNvPr id="47" name="Picture 46" descr="labs095.jpg"/>
            <p:cNvPicPr>
              <a:picLocks noChangeAspect="1"/>
            </p:cNvPicPr>
            <p:nvPr/>
          </p:nvPicPr>
          <p:blipFill>
            <a:blip r:embed="rId8" cstate="print"/>
            <a:stretch>
              <a:fillRect/>
            </a:stretch>
          </p:blipFill>
          <p:spPr>
            <a:xfrm>
              <a:off x="1842998" y="562361"/>
              <a:ext cx="1947337" cy="2736305"/>
            </a:xfrm>
            <a:prstGeom prst="rect">
              <a:avLst/>
            </a:prstGeom>
          </p:spPr>
        </p:pic>
        <p:pic>
          <p:nvPicPr>
            <p:cNvPr id="49" name="Picture 48" descr="Queen_Elizabeth_Hospital_Birmingham__4_.jpg"/>
            <p:cNvPicPr>
              <a:picLocks noChangeAspect="1"/>
            </p:cNvPicPr>
            <p:nvPr/>
          </p:nvPicPr>
          <p:blipFill>
            <a:blip r:embed="rId9" cstate="print">
              <a:grayscl/>
            </a:blip>
            <a:srcRect l="27216" r="13817"/>
            <a:stretch>
              <a:fillRect/>
            </a:stretch>
          </p:blipFill>
          <p:spPr>
            <a:xfrm>
              <a:off x="1800200" y="476672"/>
              <a:ext cx="2100939" cy="2880320"/>
            </a:xfrm>
            <a:prstGeom prst="rect">
              <a:avLst/>
            </a:prstGeom>
          </p:spPr>
        </p:pic>
        <p:pic>
          <p:nvPicPr>
            <p:cNvPr id="48" name="Picture 47" descr="sDSC_0044.jpg"/>
            <p:cNvPicPr>
              <a:picLocks noChangeAspect="1"/>
            </p:cNvPicPr>
            <p:nvPr/>
          </p:nvPicPr>
          <p:blipFill>
            <a:blip r:embed="rId10" cstate="print">
              <a:grayscl/>
            </a:blip>
            <a:srcRect l="6688" r="46063"/>
            <a:stretch>
              <a:fillRect/>
            </a:stretch>
          </p:blipFill>
          <p:spPr>
            <a:xfrm>
              <a:off x="5256584" y="476673"/>
              <a:ext cx="1944216" cy="2880320"/>
            </a:xfrm>
            <a:prstGeom prst="rect">
              <a:avLst/>
            </a:prstGeom>
          </p:spPr>
        </p:pic>
      </p:grpSp>
      <p:pic>
        <p:nvPicPr>
          <p:cNvPr id="17" name="Picture 8" descr="uni bham"/>
          <p:cNvPicPr>
            <a:picLocks noChangeAspect="1" noChangeArrowheads="1"/>
          </p:cNvPicPr>
          <p:nvPr/>
        </p:nvPicPr>
        <p:blipFill>
          <a:blip r:embed="rId5" cstate="print">
            <a:extLst>
              <a:ext uri="{28A0092B-C50C-407E-A947-70E740481C1C}">
                <a14:useLocalDpi xmlns:a14="http://schemas.microsoft.com/office/drawing/2010/main" val="0"/>
              </a:ext>
            </a:extLst>
          </a:blip>
          <a:srcRect l="26408" t="33911" r="59397" b="26668"/>
          <a:stretch>
            <a:fillRect/>
          </a:stretch>
        </p:blipFill>
        <p:spPr bwMode="auto">
          <a:xfrm>
            <a:off x="3923928" y="2276872"/>
            <a:ext cx="133337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Queen_Elizabeth_Hospital_Birmingham__4_.jpg"/>
          <p:cNvPicPr>
            <a:picLocks noChangeAspect="1"/>
          </p:cNvPicPr>
          <p:nvPr/>
        </p:nvPicPr>
        <p:blipFill>
          <a:blip r:embed="rId9" cstate="print"/>
          <a:srcRect l="27216" r="13817"/>
          <a:stretch>
            <a:fillRect/>
          </a:stretch>
        </p:blipFill>
        <p:spPr>
          <a:xfrm>
            <a:off x="1835696" y="2276872"/>
            <a:ext cx="2100939" cy="2880320"/>
          </a:xfrm>
          <a:prstGeom prst="rect">
            <a:avLst/>
          </a:prstGeom>
        </p:spPr>
      </p:pic>
      <p:grpSp>
        <p:nvGrpSpPr>
          <p:cNvPr id="3" name="Group 52"/>
          <p:cNvGrpSpPr/>
          <p:nvPr/>
        </p:nvGrpSpPr>
        <p:grpSpPr>
          <a:xfrm>
            <a:off x="35496" y="2348880"/>
            <a:ext cx="1835696" cy="2736304"/>
            <a:chOff x="360040" y="1844824"/>
            <a:chExt cx="1835696" cy="2736304"/>
          </a:xfrm>
        </p:grpSpPr>
        <p:sp>
          <p:nvSpPr>
            <p:cNvPr id="54" name="Rectangle 53"/>
            <p:cNvSpPr/>
            <p:nvPr/>
          </p:nvSpPr>
          <p:spPr>
            <a:xfrm>
              <a:off x="360040" y="1844824"/>
              <a:ext cx="1835696" cy="2736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descr="UoB crest.png"/>
            <p:cNvPicPr>
              <a:picLocks noChangeAspect="1"/>
            </p:cNvPicPr>
            <p:nvPr/>
          </p:nvPicPr>
          <p:blipFill>
            <a:blip r:embed="rId6" cstate="print"/>
            <a:srcRect l="8824" r="8823"/>
            <a:stretch>
              <a:fillRect/>
            </a:stretch>
          </p:blipFill>
          <p:spPr>
            <a:xfrm>
              <a:off x="360040" y="2204864"/>
              <a:ext cx="1800200" cy="2185957"/>
            </a:xfrm>
            <a:prstGeom prst="rect">
              <a:avLst/>
            </a:prstGeom>
          </p:spPr>
        </p:pic>
      </p:grpSp>
      <p:grpSp>
        <p:nvGrpSpPr>
          <p:cNvPr id="4" name="Group 57"/>
          <p:cNvGrpSpPr/>
          <p:nvPr/>
        </p:nvGrpSpPr>
        <p:grpSpPr>
          <a:xfrm>
            <a:off x="7164288" y="2276872"/>
            <a:ext cx="1944216" cy="2880320"/>
            <a:chOff x="7164288" y="4005064"/>
            <a:chExt cx="1944216" cy="2736304"/>
          </a:xfrm>
        </p:grpSpPr>
        <p:sp>
          <p:nvSpPr>
            <p:cNvPr id="56" name="Rectangle 55"/>
            <p:cNvSpPr/>
            <p:nvPr/>
          </p:nvSpPr>
          <p:spPr>
            <a:xfrm>
              <a:off x="7164288" y="4005064"/>
              <a:ext cx="1944216" cy="2736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220px-University_of_Nottingham_arms.png"/>
            <p:cNvPicPr>
              <a:picLocks noChangeAspect="1"/>
            </p:cNvPicPr>
            <p:nvPr/>
          </p:nvPicPr>
          <p:blipFill>
            <a:blip r:embed="rId7" cstate="print"/>
            <a:stretch>
              <a:fillRect/>
            </a:stretch>
          </p:blipFill>
          <p:spPr>
            <a:xfrm>
              <a:off x="7236296" y="4320591"/>
              <a:ext cx="1828073" cy="2060737"/>
            </a:xfrm>
            <a:prstGeom prst="rect">
              <a:avLst/>
            </a:prstGeom>
          </p:spPr>
        </p:pic>
      </p:grpSp>
      <p:pic>
        <p:nvPicPr>
          <p:cNvPr id="18" name="Picture 17" descr="sDSC_0044.jpg"/>
          <p:cNvPicPr>
            <a:picLocks noChangeAspect="1"/>
          </p:cNvPicPr>
          <p:nvPr/>
        </p:nvPicPr>
        <p:blipFill>
          <a:blip r:embed="rId10" cstate="print"/>
          <a:srcRect l="6688" r="46063"/>
          <a:stretch>
            <a:fillRect/>
          </a:stretch>
        </p:blipFill>
        <p:spPr>
          <a:xfrm>
            <a:off x="5292080" y="2276872"/>
            <a:ext cx="1944216" cy="2880320"/>
          </a:xfrm>
          <a:prstGeom prst="rect">
            <a:avLst/>
          </a:prstGeom>
        </p:spPr>
      </p:pic>
      <p:sp>
        <p:nvSpPr>
          <p:cNvPr id="24" name="TextBox 23"/>
          <p:cNvSpPr txBox="1"/>
          <p:nvPr/>
        </p:nvSpPr>
        <p:spPr>
          <a:xfrm>
            <a:off x="-252536" y="5229200"/>
            <a:ext cx="9577064" cy="1661993"/>
          </a:xfrm>
          <a:prstGeom prst="rect">
            <a:avLst/>
          </a:prstGeom>
          <a:noFill/>
        </p:spPr>
        <p:txBody>
          <a:bodyPr wrap="square" rtlCol="0">
            <a:spAutoFit/>
          </a:bodyPr>
          <a:lstStyle/>
          <a:p>
            <a:pPr algn="ctr"/>
            <a:endParaRPr lang="en-GB" sz="2800" b="1" dirty="0"/>
          </a:p>
          <a:p>
            <a:pPr algn="ctr"/>
            <a:r>
              <a:rPr lang="en-GB" sz="2800" b="1" dirty="0"/>
              <a:t>Director: Professor Janet Lord CBE</a:t>
            </a:r>
          </a:p>
          <a:p>
            <a:pPr algn="ctr"/>
            <a:r>
              <a:rPr lang="en-GB" sz="2800" b="1" dirty="0"/>
              <a:t>Deputy director: Professor Paul Greenhaff</a:t>
            </a:r>
          </a:p>
          <a:p>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p:nvPr/>
        </p:nvGrpSpPr>
        <p:grpSpPr>
          <a:xfrm>
            <a:off x="6444208" y="3001144"/>
            <a:ext cx="1440160" cy="2736304"/>
            <a:chOff x="1619672" y="2348880"/>
            <a:chExt cx="4104456" cy="3096344"/>
          </a:xfrm>
        </p:grpSpPr>
        <p:pic>
          <p:nvPicPr>
            <p:cNvPr id="47" name="Picture 46" descr="13CLeucine.png"/>
            <p:cNvPicPr>
              <a:picLocks noChangeAspect="1"/>
            </p:cNvPicPr>
            <p:nvPr/>
          </p:nvPicPr>
          <p:blipFill>
            <a:blip r:embed="rId3" cstate="print"/>
            <a:stretch>
              <a:fillRect/>
            </a:stretch>
          </p:blipFill>
          <p:spPr>
            <a:xfrm>
              <a:off x="1863233" y="2420888"/>
              <a:ext cx="3860895" cy="2897560"/>
            </a:xfrm>
            <a:prstGeom prst="rect">
              <a:avLst/>
            </a:prstGeom>
          </p:spPr>
        </p:pic>
        <p:sp>
          <p:nvSpPr>
            <p:cNvPr id="49" name="Rectangle 48"/>
            <p:cNvSpPr/>
            <p:nvPr/>
          </p:nvSpPr>
          <p:spPr>
            <a:xfrm>
              <a:off x="1619672" y="2348880"/>
              <a:ext cx="1440160"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2699792" y="4293096"/>
              <a:ext cx="3024336"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2987824" y="2348880"/>
              <a:ext cx="266429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18" name="Rectangle 2"/>
          <p:cNvSpPr>
            <a:spLocks noGrp="1" noChangeArrowheads="1"/>
          </p:cNvSpPr>
          <p:nvPr>
            <p:ph type="title"/>
          </p:nvPr>
        </p:nvSpPr>
        <p:spPr>
          <a:xfrm>
            <a:off x="0" y="-99392"/>
            <a:ext cx="9144000" cy="1143000"/>
          </a:xfrm>
        </p:spPr>
        <p:txBody>
          <a:bodyPr>
            <a:normAutofit/>
          </a:bodyPr>
          <a:lstStyle/>
          <a:p>
            <a:pPr algn="ctr" eaLnBrk="1" hangingPunct="1"/>
            <a:r>
              <a:rPr lang="en-GB" sz="2800" b="1" dirty="0">
                <a:solidFill>
                  <a:srgbClr val="FFC000"/>
                </a:solidFill>
              </a:rPr>
              <a:t>MRC-Versus Arthritis Centre for Musculoskeletal Ageing Research</a:t>
            </a:r>
            <a:endParaRPr lang="en-US" sz="2800" b="1" dirty="0">
              <a:solidFill>
                <a:srgbClr val="FFC000"/>
              </a:solidFill>
            </a:endParaRPr>
          </a:p>
        </p:txBody>
      </p:sp>
      <p:pic>
        <p:nvPicPr>
          <p:cNvPr id="4" name="Picture 3" descr="bham_logowhite.png"/>
          <p:cNvPicPr>
            <a:picLocks noChangeAspect="1"/>
          </p:cNvPicPr>
          <p:nvPr/>
        </p:nvPicPr>
        <p:blipFill>
          <a:blip r:embed="rId4" cstate="print"/>
          <a:stretch>
            <a:fillRect/>
          </a:stretch>
        </p:blipFill>
        <p:spPr>
          <a:xfrm>
            <a:off x="251520" y="6381328"/>
            <a:ext cx="1877463" cy="432048"/>
          </a:xfrm>
          <a:prstGeom prst="rect">
            <a:avLst/>
          </a:prstGeom>
        </p:spPr>
      </p:pic>
      <p:pic>
        <p:nvPicPr>
          <p:cNvPr id="5" name="Picture 4" descr="UoN reverse logo.gif"/>
          <p:cNvPicPr>
            <a:picLocks noChangeAspect="1"/>
          </p:cNvPicPr>
          <p:nvPr/>
        </p:nvPicPr>
        <p:blipFill>
          <a:blip r:embed="rId5" cstate="print"/>
          <a:stretch>
            <a:fillRect/>
          </a:stretch>
        </p:blipFill>
        <p:spPr>
          <a:xfrm>
            <a:off x="7308304" y="6136713"/>
            <a:ext cx="1800200" cy="820679"/>
          </a:xfrm>
          <a:prstGeom prst="rect">
            <a:avLst/>
          </a:prstGeom>
        </p:spPr>
      </p:pic>
      <p:sp>
        <p:nvSpPr>
          <p:cNvPr id="6" name="TextBox 5"/>
          <p:cNvSpPr txBox="1"/>
          <p:nvPr/>
        </p:nvSpPr>
        <p:spPr>
          <a:xfrm>
            <a:off x="1259632" y="807095"/>
            <a:ext cx="6624736" cy="461665"/>
          </a:xfrm>
          <a:prstGeom prst="rect">
            <a:avLst/>
          </a:prstGeom>
          <a:noFill/>
        </p:spPr>
        <p:txBody>
          <a:bodyPr wrap="square" rtlCol="0">
            <a:spAutoFit/>
          </a:bodyPr>
          <a:lstStyle/>
          <a:p>
            <a:pPr algn="ctr"/>
            <a:r>
              <a:rPr lang="en-GB" sz="2400" b="1" dirty="0"/>
              <a:t>What have we achieved? </a:t>
            </a:r>
          </a:p>
        </p:txBody>
      </p:sp>
      <p:pic>
        <p:nvPicPr>
          <p:cNvPr id="11" name="Picture 10" descr="frailelderly.jpg"/>
          <p:cNvPicPr>
            <a:picLocks noChangeAspect="1"/>
          </p:cNvPicPr>
          <p:nvPr/>
        </p:nvPicPr>
        <p:blipFill>
          <a:blip r:embed="rId6" cstate="print"/>
          <a:stretch>
            <a:fillRect/>
          </a:stretch>
        </p:blipFill>
        <p:spPr>
          <a:xfrm>
            <a:off x="6300192" y="1534214"/>
            <a:ext cx="2057371" cy="1368152"/>
          </a:xfrm>
          <a:prstGeom prst="rect">
            <a:avLst/>
          </a:prstGeom>
        </p:spPr>
      </p:pic>
      <p:sp>
        <p:nvSpPr>
          <p:cNvPr id="12" name="TextBox 11"/>
          <p:cNvSpPr txBox="1"/>
          <p:nvPr/>
        </p:nvSpPr>
        <p:spPr>
          <a:xfrm>
            <a:off x="5949676" y="2852936"/>
            <a:ext cx="3086820" cy="646331"/>
          </a:xfrm>
          <a:prstGeom prst="rect">
            <a:avLst/>
          </a:prstGeom>
          <a:noFill/>
        </p:spPr>
        <p:txBody>
          <a:bodyPr wrap="square" rtlCol="0">
            <a:spAutoFit/>
          </a:bodyPr>
          <a:lstStyle/>
          <a:p>
            <a:pPr algn="ctr"/>
            <a:r>
              <a:rPr lang="en-GB" dirty="0"/>
              <a:t>Supporting lifestyle change in different settings   </a:t>
            </a:r>
          </a:p>
        </p:txBody>
      </p:sp>
      <p:sp>
        <p:nvSpPr>
          <p:cNvPr id="13" name="TextBox 12"/>
          <p:cNvSpPr txBox="1"/>
          <p:nvPr/>
        </p:nvSpPr>
        <p:spPr>
          <a:xfrm>
            <a:off x="1259632" y="1412776"/>
            <a:ext cx="1224136" cy="646331"/>
          </a:xfrm>
          <a:prstGeom prst="rect">
            <a:avLst/>
          </a:prstGeom>
          <a:noFill/>
        </p:spPr>
        <p:txBody>
          <a:bodyPr wrap="square" rtlCol="0">
            <a:spAutoFit/>
          </a:bodyPr>
          <a:lstStyle/>
          <a:p>
            <a:r>
              <a:rPr lang="en-GB" sz="3600" dirty="0">
                <a:solidFill>
                  <a:srgbClr val="FFC000"/>
                </a:solidFill>
              </a:rPr>
              <a:t>££££</a:t>
            </a:r>
          </a:p>
        </p:txBody>
      </p:sp>
      <p:sp>
        <p:nvSpPr>
          <p:cNvPr id="14" name="TextBox 13"/>
          <p:cNvSpPr txBox="1"/>
          <p:nvPr/>
        </p:nvSpPr>
        <p:spPr>
          <a:xfrm>
            <a:off x="755576" y="1844824"/>
            <a:ext cx="2520280" cy="646331"/>
          </a:xfrm>
          <a:prstGeom prst="rect">
            <a:avLst/>
          </a:prstGeom>
          <a:noFill/>
        </p:spPr>
        <p:txBody>
          <a:bodyPr wrap="square" rtlCol="0">
            <a:spAutoFit/>
          </a:bodyPr>
          <a:lstStyle/>
          <a:p>
            <a:r>
              <a:rPr lang="en-GB" dirty="0"/>
              <a:t>Increased funding, Improved leverage</a:t>
            </a:r>
          </a:p>
        </p:txBody>
      </p:sp>
      <p:pic>
        <p:nvPicPr>
          <p:cNvPr id="15" name="Picture 14" descr="In_the_lab_4_2000.jpg"/>
          <p:cNvPicPr>
            <a:picLocks noChangeAspect="1"/>
          </p:cNvPicPr>
          <p:nvPr/>
        </p:nvPicPr>
        <p:blipFill>
          <a:blip r:embed="rId7" cstate="print"/>
          <a:stretch>
            <a:fillRect/>
          </a:stretch>
        </p:blipFill>
        <p:spPr>
          <a:xfrm>
            <a:off x="3203848" y="5287166"/>
            <a:ext cx="1296144" cy="878138"/>
          </a:xfrm>
          <a:prstGeom prst="rect">
            <a:avLst/>
          </a:prstGeom>
        </p:spPr>
      </p:pic>
      <p:sp>
        <p:nvSpPr>
          <p:cNvPr id="16" name="TextBox 15"/>
          <p:cNvSpPr txBox="1"/>
          <p:nvPr/>
        </p:nvSpPr>
        <p:spPr>
          <a:xfrm>
            <a:off x="2555776" y="6093296"/>
            <a:ext cx="2952328" cy="646331"/>
          </a:xfrm>
          <a:prstGeom prst="rect">
            <a:avLst/>
          </a:prstGeom>
          <a:noFill/>
        </p:spPr>
        <p:txBody>
          <a:bodyPr wrap="square" rtlCol="0">
            <a:spAutoFit/>
          </a:bodyPr>
          <a:lstStyle/>
          <a:p>
            <a:pPr algn="ctr"/>
            <a:r>
              <a:rPr lang="en-GB" dirty="0"/>
              <a:t>Increased research capacity and methods</a:t>
            </a:r>
          </a:p>
        </p:txBody>
      </p:sp>
      <p:pic>
        <p:nvPicPr>
          <p:cNvPr id="18" name="Picture 17" descr="logo-mrc.gif"/>
          <p:cNvPicPr>
            <a:picLocks noChangeAspect="1"/>
          </p:cNvPicPr>
          <p:nvPr/>
        </p:nvPicPr>
        <p:blipFill>
          <a:blip r:embed="rId8" cstate="print"/>
          <a:stretch>
            <a:fillRect/>
          </a:stretch>
        </p:blipFill>
        <p:spPr>
          <a:xfrm>
            <a:off x="1187624" y="2852936"/>
            <a:ext cx="864096" cy="378990"/>
          </a:xfrm>
          <a:prstGeom prst="rect">
            <a:avLst/>
          </a:prstGeom>
        </p:spPr>
      </p:pic>
      <p:sp>
        <p:nvSpPr>
          <p:cNvPr id="19" name="TextBox 18"/>
          <p:cNvSpPr txBox="1"/>
          <p:nvPr/>
        </p:nvSpPr>
        <p:spPr>
          <a:xfrm>
            <a:off x="179512" y="3284984"/>
            <a:ext cx="2016224" cy="646331"/>
          </a:xfrm>
          <a:prstGeom prst="rect">
            <a:avLst/>
          </a:prstGeom>
          <a:noFill/>
        </p:spPr>
        <p:txBody>
          <a:bodyPr wrap="square" rtlCol="0">
            <a:spAutoFit/>
          </a:bodyPr>
          <a:lstStyle/>
          <a:p>
            <a:pPr algn="ctr"/>
            <a:r>
              <a:rPr lang="en-GB" dirty="0"/>
              <a:t>Influencing health + research  policy</a:t>
            </a:r>
          </a:p>
        </p:txBody>
      </p:sp>
      <p:pic>
        <p:nvPicPr>
          <p:cNvPr id="20" name="Picture 19" descr="walking.jpg"/>
          <p:cNvPicPr>
            <a:picLocks noChangeAspect="1"/>
          </p:cNvPicPr>
          <p:nvPr/>
        </p:nvPicPr>
        <p:blipFill>
          <a:blip r:embed="rId9" cstate="print"/>
          <a:stretch>
            <a:fillRect/>
          </a:stretch>
        </p:blipFill>
        <p:spPr>
          <a:xfrm>
            <a:off x="7092280" y="1539914"/>
            <a:ext cx="720080" cy="808966"/>
          </a:xfrm>
          <a:prstGeom prst="rect">
            <a:avLst/>
          </a:prstGeom>
        </p:spPr>
      </p:pic>
      <p:pic>
        <p:nvPicPr>
          <p:cNvPr id="21" name="Picture 20" descr="Ed Whitlock.png"/>
          <p:cNvPicPr>
            <a:picLocks noChangeAspect="1"/>
          </p:cNvPicPr>
          <p:nvPr/>
        </p:nvPicPr>
        <p:blipFill>
          <a:blip r:embed="rId10" cstate="print"/>
          <a:stretch>
            <a:fillRect/>
          </a:stretch>
        </p:blipFill>
        <p:spPr>
          <a:xfrm>
            <a:off x="4716016" y="1513682"/>
            <a:ext cx="677751" cy="763190"/>
          </a:xfrm>
          <a:prstGeom prst="rect">
            <a:avLst/>
          </a:prstGeom>
        </p:spPr>
      </p:pic>
      <p:sp>
        <p:nvSpPr>
          <p:cNvPr id="24" name="TextBox 23"/>
          <p:cNvSpPr txBox="1"/>
          <p:nvPr/>
        </p:nvSpPr>
        <p:spPr>
          <a:xfrm>
            <a:off x="3275856" y="2204864"/>
            <a:ext cx="2592288" cy="646331"/>
          </a:xfrm>
          <a:prstGeom prst="rect">
            <a:avLst/>
          </a:prstGeom>
          <a:noFill/>
        </p:spPr>
        <p:txBody>
          <a:bodyPr wrap="square" rtlCol="0">
            <a:spAutoFit/>
          </a:bodyPr>
          <a:lstStyle/>
          <a:p>
            <a:r>
              <a:rPr lang="en-GB" dirty="0"/>
              <a:t>Publications in basic and applied ageing research</a:t>
            </a:r>
          </a:p>
        </p:txBody>
      </p:sp>
      <p:pic>
        <p:nvPicPr>
          <p:cNvPr id="25" name="Picture 24" descr="fibroblast.jpg"/>
          <p:cNvPicPr>
            <a:picLocks noChangeAspect="1"/>
          </p:cNvPicPr>
          <p:nvPr/>
        </p:nvPicPr>
        <p:blipFill>
          <a:blip r:embed="rId11" cstate="print"/>
          <a:stretch>
            <a:fillRect/>
          </a:stretch>
        </p:blipFill>
        <p:spPr>
          <a:xfrm>
            <a:off x="3707904" y="1556792"/>
            <a:ext cx="713774" cy="757188"/>
          </a:xfrm>
          <a:prstGeom prst="rect">
            <a:avLst/>
          </a:prstGeom>
        </p:spPr>
      </p:pic>
      <p:sp>
        <p:nvSpPr>
          <p:cNvPr id="25604" name="AutoShape 4" descr="https://dl-web.dropbox.com/get/Photos/ARUK-MRC%20Interview%20Images/agewell03.jpg?w=b59b8f9b"/>
          <p:cNvSpPr>
            <a:spLocks noChangeAspect="1" noChangeArrowheads="1"/>
          </p:cNvSpPr>
          <p:nvPr/>
        </p:nvSpPr>
        <p:spPr bwMode="auto">
          <a:xfrm>
            <a:off x="63500" y="-136525"/>
            <a:ext cx="8829675" cy="53435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5606" name="AutoShape 6" descr="https://dl-web.dropbox.com/get/Photos/ARUK-MRC%20Interview%20Images/agewell03.jpg?w=b59b8f9b"/>
          <p:cNvSpPr>
            <a:spLocks noChangeAspect="1" noChangeArrowheads="1"/>
          </p:cNvSpPr>
          <p:nvPr/>
        </p:nvSpPr>
        <p:spPr bwMode="auto">
          <a:xfrm>
            <a:off x="63500" y="-136525"/>
            <a:ext cx="8829675" cy="53435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9" name="TextBox 28"/>
          <p:cNvSpPr txBox="1"/>
          <p:nvPr/>
        </p:nvSpPr>
        <p:spPr>
          <a:xfrm>
            <a:off x="5341510" y="5958036"/>
            <a:ext cx="2592288" cy="369332"/>
          </a:xfrm>
          <a:prstGeom prst="rect">
            <a:avLst/>
          </a:prstGeom>
          <a:noFill/>
        </p:spPr>
        <p:txBody>
          <a:bodyPr wrap="square" rtlCol="0">
            <a:spAutoFit/>
          </a:bodyPr>
          <a:lstStyle/>
          <a:p>
            <a:pPr algn="ctr"/>
            <a:r>
              <a:rPr lang="en-GB" dirty="0"/>
              <a:t>Public engagement </a:t>
            </a:r>
          </a:p>
        </p:txBody>
      </p:sp>
      <p:sp>
        <p:nvSpPr>
          <p:cNvPr id="30" name="TextBox 29"/>
          <p:cNvSpPr txBox="1"/>
          <p:nvPr/>
        </p:nvSpPr>
        <p:spPr>
          <a:xfrm>
            <a:off x="251520" y="5219908"/>
            <a:ext cx="2520280" cy="646331"/>
          </a:xfrm>
          <a:prstGeom prst="rect">
            <a:avLst/>
          </a:prstGeom>
          <a:noFill/>
        </p:spPr>
        <p:txBody>
          <a:bodyPr wrap="square" rtlCol="0">
            <a:spAutoFit/>
          </a:bodyPr>
          <a:lstStyle/>
          <a:p>
            <a:pPr algn="ctr"/>
            <a:r>
              <a:rPr lang="en-GB" dirty="0"/>
              <a:t>Consolidated  industry links</a:t>
            </a:r>
          </a:p>
        </p:txBody>
      </p:sp>
      <p:pic>
        <p:nvPicPr>
          <p:cNvPr id="25609" name="Picture 9" descr="C:\Program Files (x86)\Microsoft Office\MEDIA\CAGCAT10\j0285360.wmf"/>
          <p:cNvPicPr>
            <a:picLocks noChangeAspect="1" noChangeArrowheads="1"/>
          </p:cNvPicPr>
          <p:nvPr/>
        </p:nvPicPr>
        <p:blipFill>
          <a:blip r:embed="rId12" cstate="print"/>
          <a:srcRect/>
          <a:stretch>
            <a:fillRect/>
          </a:stretch>
        </p:blipFill>
        <p:spPr bwMode="auto">
          <a:xfrm>
            <a:off x="1187624" y="4409091"/>
            <a:ext cx="664998" cy="820109"/>
          </a:xfrm>
          <a:prstGeom prst="rect">
            <a:avLst/>
          </a:prstGeom>
          <a:noFill/>
        </p:spPr>
      </p:pic>
      <p:sp>
        <p:nvSpPr>
          <p:cNvPr id="34" name="TextBox 33"/>
          <p:cNvSpPr txBox="1"/>
          <p:nvPr/>
        </p:nvSpPr>
        <p:spPr>
          <a:xfrm>
            <a:off x="6853783" y="4654877"/>
            <a:ext cx="2592288" cy="646331"/>
          </a:xfrm>
          <a:prstGeom prst="rect">
            <a:avLst/>
          </a:prstGeom>
          <a:noFill/>
        </p:spPr>
        <p:txBody>
          <a:bodyPr wrap="square" rtlCol="0">
            <a:spAutoFit/>
          </a:bodyPr>
          <a:lstStyle/>
          <a:p>
            <a:pPr algn="ctr"/>
            <a:r>
              <a:rPr lang="en-GB" dirty="0"/>
              <a:t>Evidence base for interventions    </a:t>
            </a:r>
          </a:p>
        </p:txBody>
      </p:sp>
      <p:pic>
        <p:nvPicPr>
          <p:cNvPr id="37" name="Picture 36" descr="DSCN1272.JPG"/>
          <p:cNvPicPr>
            <a:picLocks noChangeAspect="1"/>
          </p:cNvPicPr>
          <p:nvPr/>
        </p:nvPicPr>
        <p:blipFill>
          <a:blip r:embed="rId13" cstate="print"/>
          <a:stretch>
            <a:fillRect/>
          </a:stretch>
        </p:blipFill>
        <p:spPr>
          <a:xfrm>
            <a:off x="5949676" y="5013176"/>
            <a:ext cx="1293349" cy="970012"/>
          </a:xfrm>
          <a:prstGeom prst="rect">
            <a:avLst/>
          </a:prstGeom>
        </p:spPr>
      </p:pic>
      <p:pic>
        <p:nvPicPr>
          <p:cNvPr id="41" name="Picture 40" descr="shutterstock_3870148.jpg"/>
          <p:cNvPicPr>
            <a:picLocks noChangeAspect="1"/>
          </p:cNvPicPr>
          <p:nvPr/>
        </p:nvPicPr>
        <p:blipFill>
          <a:blip r:embed="rId14" cstate="print"/>
          <a:stretch>
            <a:fillRect/>
          </a:stretch>
        </p:blipFill>
        <p:spPr>
          <a:xfrm>
            <a:off x="7956376" y="3459385"/>
            <a:ext cx="827584" cy="1241376"/>
          </a:xfrm>
          <a:prstGeom prst="rect">
            <a:avLst/>
          </a:prstGeom>
        </p:spPr>
      </p:pic>
      <p:pic>
        <p:nvPicPr>
          <p:cNvPr id="43" name="Picture 42" descr="175109-072.jpg"/>
          <p:cNvPicPr>
            <a:picLocks noChangeAspect="1"/>
          </p:cNvPicPr>
          <p:nvPr/>
        </p:nvPicPr>
        <p:blipFill>
          <a:blip r:embed="rId15" cstate="print"/>
          <a:stretch>
            <a:fillRect/>
          </a:stretch>
        </p:blipFill>
        <p:spPr>
          <a:xfrm>
            <a:off x="3204231" y="3068960"/>
            <a:ext cx="2375795" cy="1584176"/>
          </a:xfrm>
          <a:prstGeom prst="rect">
            <a:avLst/>
          </a:prstGeom>
        </p:spPr>
      </p:pic>
      <p:cxnSp>
        <p:nvCxnSpPr>
          <p:cNvPr id="52" name="Straight Arrow Connector 51"/>
          <p:cNvCxnSpPr/>
          <p:nvPr/>
        </p:nvCxnSpPr>
        <p:spPr>
          <a:xfrm>
            <a:off x="2627784" y="2492896"/>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868144" y="3861048"/>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5724128" y="2924944"/>
            <a:ext cx="43204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4355976" y="2852936"/>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2051720" y="4653136"/>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195736" y="3645024"/>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5436096" y="4797152"/>
            <a:ext cx="36004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995936" y="4725144"/>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2" name="Picture 3"/>
          <p:cNvPicPr>
            <a:picLocks noChangeAspect="1" noChangeArrowheads="1"/>
          </p:cNvPicPr>
          <p:nvPr/>
        </p:nvPicPr>
        <p:blipFill>
          <a:blip r:embed="rId16" cstate="print">
            <a:lum bright="22000"/>
          </a:blip>
          <a:srcRect/>
          <a:stretch>
            <a:fillRect/>
          </a:stretch>
        </p:blipFill>
        <p:spPr bwMode="auto">
          <a:xfrm>
            <a:off x="3183932" y="3068960"/>
            <a:ext cx="2396180" cy="1584177"/>
          </a:xfrm>
          <a:prstGeom prst="rect">
            <a:avLst/>
          </a:prstGeom>
          <a:noFill/>
          <a:ln w="9525">
            <a:noFill/>
            <a:miter lim="800000"/>
            <a:headEnd/>
            <a:tailEnd/>
          </a:ln>
        </p:spPr>
      </p:pic>
      <p:pic>
        <p:nvPicPr>
          <p:cNvPr id="1026" name="Picture 2" descr="FND Hope UK secures Grant to continue offering our Online ...">
            <a:extLst>
              <a:ext uri="{FF2B5EF4-FFF2-40B4-BE49-F238E27FC236}">
                <a16:creationId xmlns:a16="http://schemas.microsoft.com/office/drawing/2014/main" id="{63106422-AD22-B3D2-0894-AD956D644D2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18127" y="2710661"/>
            <a:ext cx="969497" cy="646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checkerboard(across)">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8612" y="-90265"/>
            <a:ext cx="8851900" cy="1143001"/>
          </a:xfrm>
        </p:spPr>
        <p:txBody>
          <a:bodyPr>
            <a:noAutofit/>
          </a:bodyPr>
          <a:lstStyle/>
          <a:p>
            <a:r>
              <a:rPr lang="en-GB" altLang="en-US" sz="3600" b="1" dirty="0">
                <a:solidFill>
                  <a:srgbClr val="FFB805"/>
                </a:solidFill>
                <a:latin typeface="+mn-lt"/>
                <a:cs typeface="Arial" panose="020B0604020202020204" pitchFamily="34" charset="0"/>
              </a:rPr>
              <a:t>Skeletal Muscle – A key immune regulator</a:t>
            </a:r>
          </a:p>
        </p:txBody>
      </p:sp>
      <p:grpSp>
        <p:nvGrpSpPr>
          <p:cNvPr id="5" name="Group 4">
            <a:extLst>
              <a:ext uri="{FF2B5EF4-FFF2-40B4-BE49-F238E27FC236}">
                <a16:creationId xmlns:a16="http://schemas.microsoft.com/office/drawing/2014/main" id="{36DA2FA3-3E7D-BFFE-70FF-D9F31A103030}"/>
              </a:ext>
            </a:extLst>
          </p:cNvPr>
          <p:cNvGrpSpPr/>
          <p:nvPr/>
        </p:nvGrpSpPr>
        <p:grpSpPr>
          <a:xfrm>
            <a:off x="7938" y="3397721"/>
            <a:ext cx="6196012" cy="2695575"/>
            <a:chOff x="7938" y="3397721"/>
            <a:chExt cx="6196012" cy="2695575"/>
          </a:xfrm>
        </p:grpSpPr>
        <p:pic>
          <p:nvPicPr>
            <p:cNvPr id="15363" name="Picture 2" descr="Muscular System Tour Skeletal Mus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397721"/>
              <a:ext cx="1695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1793875" y="3802162"/>
              <a:ext cx="1658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FontTx/>
                <a:buNone/>
              </a:pPr>
              <a:r>
                <a:rPr lang="en-GB" altLang="en-US" sz="2400" b="1">
                  <a:solidFill>
                    <a:srgbClr val="FF0000"/>
                  </a:solidFill>
                  <a:latin typeface="Calibri" panose="020F0502020204030204" pitchFamily="34" charset="0"/>
                </a:rPr>
                <a:t>Muscle releases Myokines</a:t>
              </a:r>
            </a:p>
          </p:txBody>
        </p:sp>
        <p:grpSp>
          <p:nvGrpSpPr>
            <p:cNvPr id="4" name="Group 3"/>
            <p:cNvGrpSpPr>
              <a:grpSpLocks/>
            </p:cNvGrpSpPr>
            <p:nvPr/>
          </p:nvGrpSpPr>
          <p:grpSpPr bwMode="auto">
            <a:xfrm>
              <a:off x="3541713" y="3864198"/>
              <a:ext cx="2662237" cy="1797050"/>
              <a:chOff x="4266088" y="596834"/>
              <a:chExt cx="2662339" cy="1797301"/>
            </a:xfrm>
          </p:grpSpPr>
          <p:sp>
            <p:nvSpPr>
              <p:cNvPr id="15400" name="TextBox 9"/>
              <p:cNvSpPr txBox="1">
                <a:spLocks noChangeArrowheads="1"/>
              </p:cNvSpPr>
              <p:nvPr/>
            </p:nvSpPr>
            <p:spPr bwMode="auto">
              <a:xfrm>
                <a:off x="5906077" y="1316917"/>
                <a:ext cx="10223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r>
                  <a:rPr lang="en-GB" altLang="en-US" sz="1600" b="1" dirty="0">
                    <a:solidFill>
                      <a:schemeClr val="bg1"/>
                    </a:solidFill>
                    <a:latin typeface="Calibri" panose="020F0502020204030204" pitchFamily="34" charset="0"/>
                  </a:rPr>
                  <a:t>↑IL10</a:t>
                </a:r>
              </a:p>
              <a:p>
                <a:pPr eaLnBrk="1" hangingPunct="1">
                  <a:spcBef>
                    <a:spcPct val="0"/>
                  </a:spcBef>
                  <a:buFontTx/>
                  <a:buNone/>
                </a:pPr>
                <a:r>
                  <a:rPr lang="en-GB" altLang="en-US" sz="1600" b="1" dirty="0">
                    <a:solidFill>
                      <a:schemeClr val="bg1"/>
                    </a:solidFill>
                    <a:latin typeface="Calibri" panose="020F0502020204030204" pitchFamily="34" charset="0"/>
                  </a:rPr>
                  <a:t>↑IL-RA</a:t>
                </a:r>
              </a:p>
              <a:p>
                <a:pPr eaLnBrk="1" hangingPunct="1">
                  <a:spcBef>
                    <a:spcPct val="0"/>
                  </a:spcBef>
                  <a:buFontTx/>
                  <a:buNone/>
                </a:pPr>
                <a:r>
                  <a:rPr lang="en-GB" altLang="en-US" sz="1600" b="1" dirty="0">
                    <a:solidFill>
                      <a:schemeClr val="bg1"/>
                    </a:solidFill>
                    <a:latin typeface="Calibri" panose="020F0502020204030204" pitchFamily="34" charset="0"/>
                  </a:rPr>
                  <a:t>↓TNF</a:t>
                </a:r>
              </a:p>
              <a:p>
                <a:pPr eaLnBrk="1" hangingPunct="1">
                  <a:spcBef>
                    <a:spcPct val="0"/>
                  </a:spcBef>
                  <a:buFontTx/>
                  <a:buNone/>
                </a:pPr>
                <a:endParaRPr lang="en-GB" altLang="en-US" sz="1600" b="1" dirty="0">
                  <a:latin typeface="Calibri" panose="020F0502020204030204" pitchFamily="34" charset="0"/>
                </a:endParaRPr>
              </a:p>
            </p:txBody>
          </p:sp>
          <p:sp>
            <p:nvSpPr>
              <p:cNvPr id="15401" name="Rectangle 10"/>
              <p:cNvSpPr>
                <a:spLocks noChangeArrowheads="1"/>
              </p:cNvSpPr>
              <p:nvPr/>
            </p:nvSpPr>
            <p:spPr bwMode="auto">
              <a:xfrm>
                <a:off x="4266088" y="596834"/>
                <a:ext cx="21282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endParaRPr lang="en-GB" altLang="en-US" sz="1600" b="1" dirty="0">
                  <a:solidFill>
                    <a:srgbClr val="FF0000"/>
                  </a:solidFill>
                  <a:latin typeface="Calibri" panose="020F0502020204030204" pitchFamily="34" charset="0"/>
                </a:endParaRPr>
              </a:p>
              <a:p>
                <a:pPr eaLnBrk="1" hangingPunct="1">
                  <a:spcBef>
                    <a:spcPct val="0"/>
                  </a:spcBef>
                  <a:buFontTx/>
                  <a:buNone/>
                </a:pPr>
                <a:r>
                  <a:rPr lang="en-GB" altLang="en-US" sz="2400" b="1" dirty="0">
                    <a:solidFill>
                      <a:srgbClr val="FF0000"/>
                    </a:solidFill>
                    <a:latin typeface="Calibri" panose="020F0502020204030204" pitchFamily="34" charset="0"/>
                  </a:rPr>
                  <a:t>Macrophages</a:t>
                </a:r>
                <a:r>
                  <a:rPr lang="en-GB" altLang="en-US" sz="2400" b="1" dirty="0">
                    <a:latin typeface="Calibri" panose="020F0502020204030204" pitchFamily="34" charset="0"/>
                  </a:rPr>
                  <a:t> </a:t>
                </a:r>
              </a:p>
            </p:txBody>
          </p:sp>
          <p:pic>
            <p:nvPicPr>
              <p:cNvPr id="15402" name="Picture 6" descr="Macrophage Images, Stock Photos &amp; Vectors | Shutterst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215" y="1305537"/>
                <a:ext cx="135255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ight Arrow 1"/>
            <p:cNvSpPr/>
            <p:nvPr/>
          </p:nvSpPr>
          <p:spPr>
            <a:xfrm>
              <a:off x="1746250" y="4980087"/>
              <a:ext cx="1912938" cy="6286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369" name="TextBox 6"/>
            <p:cNvSpPr txBox="1">
              <a:spLocks noChangeArrowheads="1"/>
            </p:cNvSpPr>
            <p:nvPr/>
          </p:nvSpPr>
          <p:spPr bwMode="auto">
            <a:xfrm>
              <a:off x="1693863" y="5149949"/>
              <a:ext cx="1938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r>
                <a:rPr lang="en-GB" altLang="en-US" sz="1600" b="1" dirty="0">
                  <a:latin typeface="Calibri" panose="020F0502020204030204" pitchFamily="34" charset="0"/>
                </a:rPr>
                <a:t>IL6, IL7, IL15, MNRTL</a:t>
              </a:r>
            </a:p>
          </p:txBody>
        </p:sp>
      </p:grpSp>
      <p:pic>
        <p:nvPicPr>
          <p:cNvPr id="15373" name="Picture 3" descr="\\MDS\USER\A-F\AroraN\Desktop\cytokine-tnf- updated.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3601685"/>
            <a:ext cx="2940432" cy="258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Inflammaging: a new immune–metabolic viewpoint for age-related ...">
            <a:extLst>
              <a:ext uri="{FF2B5EF4-FFF2-40B4-BE49-F238E27FC236}">
                <a16:creationId xmlns:a16="http://schemas.microsoft.com/office/drawing/2014/main" id="{C3215F5B-8479-465A-B129-22CA943F19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4929"/>
          <a:stretch>
            <a:fillRect/>
          </a:stretch>
        </p:blipFill>
        <p:spPr bwMode="auto">
          <a:xfrm>
            <a:off x="2092176" y="1660078"/>
            <a:ext cx="40640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54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123728" y="2348880"/>
            <a:ext cx="5256584" cy="32403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p:cNvSpPr>
            <a:spLocks noGrp="1"/>
          </p:cNvSpPr>
          <p:nvPr>
            <p:ph type="title"/>
          </p:nvPr>
        </p:nvSpPr>
        <p:spPr>
          <a:xfrm>
            <a:off x="1022920" y="152400"/>
            <a:ext cx="8229600" cy="1251062"/>
          </a:xfrm>
        </p:spPr>
        <p:txBody>
          <a:bodyPr/>
          <a:lstStyle/>
          <a:p>
            <a:r>
              <a:rPr lang="en-GB" dirty="0"/>
              <a:t>How little do I need to do?</a:t>
            </a:r>
          </a:p>
        </p:txBody>
      </p:sp>
      <p:grpSp>
        <p:nvGrpSpPr>
          <p:cNvPr id="4" name="Group 3"/>
          <p:cNvGrpSpPr>
            <a:grpSpLocks/>
          </p:cNvGrpSpPr>
          <p:nvPr/>
        </p:nvGrpSpPr>
        <p:grpSpPr bwMode="auto">
          <a:xfrm>
            <a:off x="2899715" y="2671764"/>
            <a:ext cx="4138006" cy="2313085"/>
            <a:chOff x="7016891" y="4762057"/>
            <a:chExt cx="2645243" cy="1900122"/>
          </a:xfrm>
        </p:grpSpPr>
        <p:grpSp>
          <p:nvGrpSpPr>
            <p:cNvPr id="5" name="Group 3"/>
            <p:cNvGrpSpPr>
              <a:grpSpLocks/>
            </p:cNvGrpSpPr>
            <p:nvPr/>
          </p:nvGrpSpPr>
          <p:grpSpPr bwMode="auto">
            <a:xfrm>
              <a:off x="7016891" y="4762057"/>
              <a:ext cx="2174293" cy="1844369"/>
              <a:chOff x="0" y="3212976"/>
              <a:chExt cx="4581525" cy="289560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2976"/>
                <a:ext cx="4581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2369571" y="4797152"/>
                <a:ext cx="234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GB" altLang="en-US" sz="1000"/>
                  <a:t>*</a:t>
                </a:r>
              </a:p>
            </p:txBody>
          </p:sp>
          <p:sp>
            <p:nvSpPr>
              <p:cNvPr id="12" name="TextBox 6"/>
              <p:cNvSpPr txBox="1">
                <a:spLocks noChangeArrowheads="1"/>
              </p:cNvSpPr>
              <p:nvPr/>
            </p:nvSpPr>
            <p:spPr bwMode="auto">
              <a:xfrm>
                <a:off x="3667700" y="5077233"/>
                <a:ext cx="2343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GB" altLang="en-US" sz="1000"/>
                  <a:t>*</a:t>
                </a:r>
              </a:p>
            </p:txBody>
          </p:sp>
        </p:grpSp>
        <p:sp>
          <p:nvSpPr>
            <p:cNvPr id="6" name="Rectangle 5"/>
            <p:cNvSpPr/>
            <p:nvPr/>
          </p:nvSpPr>
          <p:spPr>
            <a:xfrm>
              <a:off x="7399330" y="6319204"/>
              <a:ext cx="1692890" cy="29523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399507" y="6282937"/>
              <a:ext cx="2262627" cy="379242"/>
            </a:xfrm>
            <a:prstGeom prst="rect">
              <a:avLst/>
            </a:prstGeom>
            <a:solidFill>
              <a:srgbClr val="FFFFFF"/>
            </a:solidFill>
            <a:ln w="9525">
              <a:noFill/>
              <a:miter lim="800000"/>
              <a:headEnd/>
              <a:tailEnd/>
            </a:ln>
          </p:spPr>
          <p:txBody>
            <a:bodyPr>
              <a:spAutoFit/>
            </a:bodyPr>
            <a:lstStyle>
              <a:lvl1pPr>
                <a:spcBef>
                  <a:spcPct val="20000"/>
                </a:spcBef>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4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r>
                <a:rPr lang="en-GB" altLang="en-US" sz="1200" b="1" dirty="0">
                  <a:solidFill>
                    <a:schemeClr val="bg1"/>
                  </a:solidFill>
                  <a:latin typeface="Calibri" panose="020F0502020204030204" pitchFamily="34" charset="0"/>
                </a:rPr>
                <a:t>  &lt;3k                     5-7k                  &gt;10k </a:t>
              </a:r>
            </a:p>
            <a:p>
              <a:pPr>
                <a:spcBef>
                  <a:spcPct val="0"/>
                </a:spcBef>
                <a:buFontTx/>
                <a:buNone/>
              </a:pPr>
              <a:r>
                <a:rPr lang="en-GB" altLang="en-US" sz="1200" b="1" dirty="0">
                  <a:solidFill>
                    <a:schemeClr val="bg1"/>
                  </a:solidFill>
                  <a:latin typeface="Calibri" panose="020F0502020204030204" pitchFamily="34" charset="0"/>
                </a:rPr>
                <a:t>          Steps per day</a:t>
              </a:r>
            </a:p>
          </p:txBody>
        </p:sp>
      </p:grpSp>
      <p:pic>
        <p:nvPicPr>
          <p:cNvPr id="2" name="Picture 1" descr="bham_logowhite.png">
            <a:extLst>
              <a:ext uri="{FF2B5EF4-FFF2-40B4-BE49-F238E27FC236}">
                <a16:creationId xmlns:a16="http://schemas.microsoft.com/office/drawing/2014/main" id="{C9FF1416-37D4-E20F-CF2A-5F41EF87313B}"/>
              </a:ext>
            </a:extLst>
          </p:cNvPr>
          <p:cNvPicPr>
            <a:picLocks noChangeAspect="1"/>
          </p:cNvPicPr>
          <p:nvPr/>
        </p:nvPicPr>
        <p:blipFill>
          <a:blip r:embed="rId3" cstate="print"/>
          <a:stretch>
            <a:fillRect/>
          </a:stretch>
        </p:blipFill>
        <p:spPr>
          <a:xfrm>
            <a:off x="179512" y="6237312"/>
            <a:ext cx="2324063" cy="534821"/>
          </a:xfrm>
          <a:prstGeom prst="rect">
            <a:avLst/>
          </a:prstGeom>
        </p:spPr>
      </p:pic>
      <p:pic>
        <p:nvPicPr>
          <p:cNvPr id="3" name="Picture 2" descr="UoN reverse logo.gif">
            <a:extLst>
              <a:ext uri="{FF2B5EF4-FFF2-40B4-BE49-F238E27FC236}">
                <a16:creationId xmlns:a16="http://schemas.microsoft.com/office/drawing/2014/main" id="{529714B8-77F4-05DB-119B-09F6673B81E5}"/>
              </a:ext>
            </a:extLst>
          </p:cNvPr>
          <p:cNvPicPr>
            <a:picLocks noChangeAspect="1"/>
          </p:cNvPicPr>
          <p:nvPr/>
        </p:nvPicPr>
        <p:blipFill>
          <a:blip r:embed="rId4" cstate="print"/>
          <a:stretch>
            <a:fillRect/>
          </a:stretch>
        </p:blipFill>
        <p:spPr>
          <a:xfrm>
            <a:off x="6948264" y="6011214"/>
            <a:ext cx="2160240" cy="984815"/>
          </a:xfrm>
          <a:prstGeom prst="rect">
            <a:avLst/>
          </a:prstGeom>
        </p:spPr>
      </p:pic>
    </p:spTree>
    <p:extLst>
      <p:ext uri="{BB962C8B-B14F-4D97-AF65-F5344CB8AC3E}">
        <p14:creationId xmlns:p14="http://schemas.microsoft.com/office/powerpoint/2010/main" val="24832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2276872"/>
            <a:ext cx="9144000" cy="2880320"/>
          </a:xfrm>
          <a:prstGeom prst="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Text Box 16"/>
          <p:cNvSpPr txBox="1">
            <a:spLocks noChangeArrowheads="1"/>
          </p:cNvSpPr>
          <p:nvPr/>
        </p:nvSpPr>
        <p:spPr bwMode="auto">
          <a:xfrm>
            <a:off x="522181" y="-27384"/>
            <a:ext cx="8154275" cy="3123932"/>
          </a:xfrm>
          <a:prstGeom prst="rect">
            <a:avLst/>
          </a:prstGeom>
          <a:noFill/>
          <a:ln w="9525">
            <a:noFill/>
            <a:miter lim="800000"/>
            <a:headEnd/>
            <a:tailEnd/>
          </a:ln>
          <a:effectLst/>
        </p:spPr>
        <p:txBody>
          <a:bodyPr wrap="square">
            <a:spAutoFit/>
          </a:bodyPr>
          <a:lstStyle/>
          <a:p>
            <a:pPr algn="ctr">
              <a:defRPr/>
            </a:pPr>
            <a:endParaRPr lang="en-GB" sz="4000" b="1" dirty="0">
              <a:solidFill>
                <a:srgbClr val="FFC000"/>
              </a:solidFill>
            </a:endParaRPr>
          </a:p>
          <a:p>
            <a:pPr algn="ctr">
              <a:defRPr/>
            </a:pPr>
            <a:endParaRPr lang="en-GB" sz="4000" b="1" dirty="0">
              <a:solidFill>
                <a:srgbClr val="FFC000"/>
              </a:solidFill>
            </a:endParaRPr>
          </a:p>
          <a:p>
            <a:pPr algn="ctr">
              <a:spcAft>
                <a:spcPts val="600"/>
              </a:spcAft>
              <a:defRPr/>
            </a:pPr>
            <a:r>
              <a:rPr lang="en-GB" sz="2800" b="1" dirty="0">
                <a:solidFill>
                  <a:srgbClr val="FFC000"/>
                </a:solidFill>
              </a:rPr>
              <a:t>MRC-Versus Arthritis Centre for Musculoskeletal Ageing Research</a:t>
            </a:r>
          </a:p>
          <a:p>
            <a:pPr algn="ctr">
              <a:defRPr/>
            </a:pPr>
            <a:endParaRPr lang="en-GB" sz="2800" dirty="0">
              <a:solidFill>
                <a:schemeClr val="bg1"/>
              </a:solidFill>
              <a:effectLst>
                <a:outerShdw blurRad="38100" dist="38100" dir="2700000" algn="tl">
                  <a:srgbClr val="808080"/>
                </a:outerShdw>
              </a:effectLst>
            </a:endParaRPr>
          </a:p>
          <a:p>
            <a:pPr algn="ctr">
              <a:defRPr/>
            </a:pPr>
            <a:endParaRPr lang="en-US" sz="2800" i="1" dirty="0">
              <a:solidFill>
                <a:schemeClr val="bg1"/>
              </a:solidFill>
            </a:endParaRPr>
          </a:p>
        </p:txBody>
      </p:sp>
      <p:pic>
        <p:nvPicPr>
          <p:cNvPr id="10" name="Picture 9" descr="UoN reverse logo.gif"/>
          <p:cNvPicPr>
            <a:picLocks noChangeAspect="1"/>
          </p:cNvPicPr>
          <p:nvPr/>
        </p:nvPicPr>
        <p:blipFill>
          <a:blip r:embed="rId3" cstate="print"/>
          <a:stretch>
            <a:fillRect/>
          </a:stretch>
        </p:blipFill>
        <p:spPr>
          <a:xfrm>
            <a:off x="6325418" y="-282045"/>
            <a:ext cx="2783086" cy="1268760"/>
          </a:xfrm>
          <a:prstGeom prst="rect">
            <a:avLst/>
          </a:prstGeom>
        </p:spPr>
      </p:pic>
      <p:pic>
        <p:nvPicPr>
          <p:cNvPr id="11" name="Picture 10" descr="bham_logowhite.png"/>
          <p:cNvPicPr>
            <a:picLocks noChangeAspect="1"/>
          </p:cNvPicPr>
          <p:nvPr/>
        </p:nvPicPr>
        <p:blipFill>
          <a:blip r:embed="rId4" cstate="print"/>
          <a:stretch>
            <a:fillRect/>
          </a:stretch>
        </p:blipFill>
        <p:spPr>
          <a:xfrm>
            <a:off x="107504" y="44624"/>
            <a:ext cx="3116151" cy="717099"/>
          </a:xfrm>
          <a:prstGeom prst="rect">
            <a:avLst/>
          </a:prstGeom>
        </p:spPr>
      </p:pic>
      <p:grpSp>
        <p:nvGrpSpPr>
          <p:cNvPr id="2" name="Group 41"/>
          <p:cNvGrpSpPr/>
          <p:nvPr/>
        </p:nvGrpSpPr>
        <p:grpSpPr>
          <a:xfrm>
            <a:off x="35496" y="2276872"/>
            <a:ext cx="9036496" cy="2880321"/>
            <a:chOff x="0" y="476672"/>
            <a:chExt cx="9036496" cy="2880321"/>
          </a:xfrm>
        </p:grpSpPr>
        <p:sp>
          <p:nvSpPr>
            <p:cNvPr id="43" name="Rectangle 42"/>
            <p:cNvSpPr/>
            <p:nvPr/>
          </p:nvSpPr>
          <p:spPr>
            <a:xfrm>
              <a:off x="0" y="548680"/>
              <a:ext cx="9036496" cy="273630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44" name="Picture 8" descr="uni bham"/>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l="26408" t="33911" r="58630" b="26668"/>
            <a:stretch>
              <a:fillRect/>
            </a:stretch>
          </p:blipFill>
          <p:spPr bwMode="auto">
            <a:xfrm>
              <a:off x="3888432" y="476672"/>
              <a:ext cx="140537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UoB crest.png"/>
            <p:cNvPicPr>
              <a:picLocks noChangeAspect="1"/>
            </p:cNvPicPr>
            <p:nvPr/>
          </p:nvPicPr>
          <p:blipFill>
            <a:blip r:embed="rId6" cstate="print">
              <a:grayscl/>
            </a:blip>
            <a:srcRect l="8824" r="8823"/>
            <a:stretch>
              <a:fillRect/>
            </a:stretch>
          </p:blipFill>
          <p:spPr>
            <a:xfrm>
              <a:off x="1" y="896685"/>
              <a:ext cx="1800200" cy="2185957"/>
            </a:xfrm>
            <a:prstGeom prst="rect">
              <a:avLst/>
            </a:prstGeom>
          </p:spPr>
        </p:pic>
        <p:pic>
          <p:nvPicPr>
            <p:cNvPr id="46" name="Picture 45" descr="220px-University_of_Nottingham_arms.png"/>
            <p:cNvPicPr>
              <a:picLocks noChangeAspect="1"/>
            </p:cNvPicPr>
            <p:nvPr/>
          </p:nvPicPr>
          <p:blipFill>
            <a:blip r:embed="rId7" cstate="print">
              <a:grayscl/>
            </a:blip>
            <a:stretch>
              <a:fillRect/>
            </a:stretch>
          </p:blipFill>
          <p:spPr>
            <a:xfrm>
              <a:off x="7200800" y="850394"/>
              <a:ext cx="1828073" cy="2060737"/>
            </a:xfrm>
            <a:prstGeom prst="rect">
              <a:avLst/>
            </a:prstGeom>
          </p:spPr>
        </p:pic>
        <p:pic>
          <p:nvPicPr>
            <p:cNvPr id="47" name="Picture 46" descr="labs095.jpg"/>
            <p:cNvPicPr>
              <a:picLocks noChangeAspect="1"/>
            </p:cNvPicPr>
            <p:nvPr/>
          </p:nvPicPr>
          <p:blipFill>
            <a:blip r:embed="rId8" cstate="print"/>
            <a:stretch>
              <a:fillRect/>
            </a:stretch>
          </p:blipFill>
          <p:spPr>
            <a:xfrm>
              <a:off x="1842998" y="562361"/>
              <a:ext cx="1947337" cy="2736305"/>
            </a:xfrm>
            <a:prstGeom prst="rect">
              <a:avLst/>
            </a:prstGeom>
          </p:spPr>
        </p:pic>
        <p:pic>
          <p:nvPicPr>
            <p:cNvPr id="49" name="Picture 48" descr="Queen_Elizabeth_Hospital_Birmingham__4_.jpg"/>
            <p:cNvPicPr>
              <a:picLocks noChangeAspect="1"/>
            </p:cNvPicPr>
            <p:nvPr/>
          </p:nvPicPr>
          <p:blipFill>
            <a:blip r:embed="rId9" cstate="print">
              <a:grayscl/>
            </a:blip>
            <a:srcRect l="27216" r="13817"/>
            <a:stretch>
              <a:fillRect/>
            </a:stretch>
          </p:blipFill>
          <p:spPr>
            <a:xfrm>
              <a:off x="1800200" y="476672"/>
              <a:ext cx="2100939" cy="2880320"/>
            </a:xfrm>
            <a:prstGeom prst="rect">
              <a:avLst/>
            </a:prstGeom>
          </p:spPr>
        </p:pic>
        <p:pic>
          <p:nvPicPr>
            <p:cNvPr id="48" name="Picture 47" descr="sDSC_0044.jpg"/>
            <p:cNvPicPr>
              <a:picLocks noChangeAspect="1"/>
            </p:cNvPicPr>
            <p:nvPr/>
          </p:nvPicPr>
          <p:blipFill>
            <a:blip r:embed="rId10" cstate="print">
              <a:grayscl/>
            </a:blip>
            <a:srcRect l="6688" r="46063"/>
            <a:stretch>
              <a:fillRect/>
            </a:stretch>
          </p:blipFill>
          <p:spPr>
            <a:xfrm>
              <a:off x="5256584" y="476673"/>
              <a:ext cx="1944216" cy="2880320"/>
            </a:xfrm>
            <a:prstGeom prst="rect">
              <a:avLst/>
            </a:prstGeom>
          </p:spPr>
        </p:pic>
      </p:grpSp>
      <p:pic>
        <p:nvPicPr>
          <p:cNvPr id="17" name="Picture 8" descr="uni bham"/>
          <p:cNvPicPr>
            <a:picLocks noChangeAspect="1" noChangeArrowheads="1"/>
          </p:cNvPicPr>
          <p:nvPr/>
        </p:nvPicPr>
        <p:blipFill>
          <a:blip r:embed="rId5" cstate="print">
            <a:extLst>
              <a:ext uri="{28A0092B-C50C-407E-A947-70E740481C1C}">
                <a14:useLocalDpi xmlns:a14="http://schemas.microsoft.com/office/drawing/2010/main" val="0"/>
              </a:ext>
            </a:extLst>
          </a:blip>
          <a:srcRect l="26408" t="33911" r="59397" b="26668"/>
          <a:stretch>
            <a:fillRect/>
          </a:stretch>
        </p:blipFill>
        <p:spPr bwMode="auto">
          <a:xfrm>
            <a:off x="3923928" y="2276872"/>
            <a:ext cx="133337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Queen_Elizabeth_Hospital_Birmingham__4_.jpg"/>
          <p:cNvPicPr>
            <a:picLocks noChangeAspect="1"/>
          </p:cNvPicPr>
          <p:nvPr/>
        </p:nvPicPr>
        <p:blipFill>
          <a:blip r:embed="rId9" cstate="print"/>
          <a:srcRect l="27216" r="13817"/>
          <a:stretch>
            <a:fillRect/>
          </a:stretch>
        </p:blipFill>
        <p:spPr>
          <a:xfrm>
            <a:off x="1835696" y="2276872"/>
            <a:ext cx="2100939" cy="2880320"/>
          </a:xfrm>
          <a:prstGeom prst="rect">
            <a:avLst/>
          </a:prstGeom>
        </p:spPr>
      </p:pic>
      <p:grpSp>
        <p:nvGrpSpPr>
          <p:cNvPr id="3" name="Group 52"/>
          <p:cNvGrpSpPr/>
          <p:nvPr/>
        </p:nvGrpSpPr>
        <p:grpSpPr>
          <a:xfrm>
            <a:off x="35496" y="2348880"/>
            <a:ext cx="1835696" cy="2736304"/>
            <a:chOff x="360040" y="1844824"/>
            <a:chExt cx="1835696" cy="2736304"/>
          </a:xfrm>
        </p:grpSpPr>
        <p:sp>
          <p:nvSpPr>
            <p:cNvPr id="54" name="Rectangle 53"/>
            <p:cNvSpPr/>
            <p:nvPr/>
          </p:nvSpPr>
          <p:spPr>
            <a:xfrm>
              <a:off x="360040" y="1844824"/>
              <a:ext cx="1835696" cy="2736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descr="UoB crest.png"/>
            <p:cNvPicPr>
              <a:picLocks noChangeAspect="1"/>
            </p:cNvPicPr>
            <p:nvPr/>
          </p:nvPicPr>
          <p:blipFill>
            <a:blip r:embed="rId6" cstate="print"/>
            <a:srcRect l="8824" r="8823"/>
            <a:stretch>
              <a:fillRect/>
            </a:stretch>
          </p:blipFill>
          <p:spPr>
            <a:xfrm>
              <a:off x="360040" y="2204864"/>
              <a:ext cx="1800200" cy="2185957"/>
            </a:xfrm>
            <a:prstGeom prst="rect">
              <a:avLst/>
            </a:prstGeom>
          </p:spPr>
        </p:pic>
      </p:grpSp>
      <p:grpSp>
        <p:nvGrpSpPr>
          <p:cNvPr id="4" name="Group 57"/>
          <p:cNvGrpSpPr/>
          <p:nvPr/>
        </p:nvGrpSpPr>
        <p:grpSpPr>
          <a:xfrm>
            <a:off x="7164288" y="2276872"/>
            <a:ext cx="1944216" cy="2880320"/>
            <a:chOff x="7164288" y="4005064"/>
            <a:chExt cx="1944216" cy="2736304"/>
          </a:xfrm>
        </p:grpSpPr>
        <p:sp>
          <p:nvSpPr>
            <p:cNvPr id="56" name="Rectangle 55"/>
            <p:cNvSpPr/>
            <p:nvPr/>
          </p:nvSpPr>
          <p:spPr>
            <a:xfrm>
              <a:off x="7164288" y="4005064"/>
              <a:ext cx="1944216" cy="2736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220px-University_of_Nottingham_arms.png"/>
            <p:cNvPicPr>
              <a:picLocks noChangeAspect="1"/>
            </p:cNvPicPr>
            <p:nvPr/>
          </p:nvPicPr>
          <p:blipFill>
            <a:blip r:embed="rId7" cstate="print"/>
            <a:stretch>
              <a:fillRect/>
            </a:stretch>
          </p:blipFill>
          <p:spPr>
            <a:xfrm>
              <a:off x="7236296" y="4320591"/>
              <a:ext cx="1828073" cy="2060737"/>
            </a:xfrm>
            <a:prstGeom prst="rect">
              <a:avLst/>
            </a:prstGeom>
          </p:spPr>
        </p:pic>
      </p:grpSp>
      <p:pic>
        <p:nvPicPr>
          <p:cNvPr id="18" name="Picture 17" descr="sDSC_0044.jpg"/>
          <p:cNvPicPr>
            <a:picLocks noChangeAspect="1"/>
          </p:cNvPicPr>
          <p:nvPr/>
        </p:nvPicPr>
        <p:blipFill>
          <a:blip r:embed="rId10" cstate="print"/>
          <a:srcRect l="6688" r="46063"/>
          <a:stretch>
            <a:fillRect/>
          </a:stretch>
        </p:blipFill>
        <p:spPr>
          <a:xfrm>
            <a:off x="5292080" y="2276872"/>
            <a:ext cx="1944216" cy="2880320"/>
          </a:xfrm>
          <a:prstGeom prst="rect">
            <a:avLst/>
          </a:prstGeom>
        </p:spPr>
      </p:pic>
      <p:sp>
        <p:nvSpPr>
          <p:cNvPr id="25" name="TextBox 24"/>
          <p:cNvSpPr txBox="1"/>
          <p:nvPr/>
        </p:nvSpPr>
        <p:spPr>
          <a:xfrm>
            <a:off x="1619672" y="5589240"/>
            <a:ext cx="6264696" cy="1231106"/>
          </a:xfrm>
          <a:prstGeom prst="rect">
            <a:avLst/>
          </a:prstGeom>
          <a:noFill/>
        </p:spPr>
        <p:txBody>
          <a:bodyPr wrap="square" rtlCol="0">
            <a:spAutoFit/>
          </a:bodyPr>
          <a:lstStyle/>
          <a:p>
            <a:r>
              <a:rPr lang="en-GB" sz="2800" b="1" i="1" dirty="0">
                <a:solidFill>
                  <a:srgbClr val="FFC000"/>
                </a:solidFill>
              </a:rPr>
              <a:t>Ensuring Adults are Fit for Old Age</a:t>
            </a:r>
          </a:p>
          <a:p>
            <a:pPr algn="ctr"/>
            <a:endParaRPr lang="en-GB" sz="2800" b="1" i="1" dirty="0">
              <a:solidFill>
                <a:srgbClr val="FFC000"/>
              </a:solidFill>
            </a:endParaRPr>
          </a:p>
          <a:p>
            <a:endParaRPr lang="en-GB"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600208"/>
            <a:ext cx="9659416" cy="1252728"/>
          </a:xfrm>
        </p:spPr>
        <p:txBody>
          <a:bodyPr>
            <a:normAutofit fontScale="90000"/>
          </a:bodyPr>
          <a:lstStyle/>
          <a:p>
            <a:pPr algn="ctr"/>
            <a:r>
              <a:rPr lang="en-GB" sz="3100" dirty="0">
                <a:solidFill>
                  <a:schemeClr val="tx1"/>
                </a:solidFill>
              </a:rPr>
              <a:t>We are an Ageing Population </a:t>
            </a:r>
            <a:br>
              <a:rPr lang="en-GB" sz="3600" dirty="0"/>
            </a:br>
            <a:br>
              <a:rPr lang="en-GB" sz="4000" dirty="0"/>
            </a:br>
            <a:br>
              <a:rPr lang="en-GB" sz="4000" dirty="0"/>
            </a:br>
            <a:br>
              <a:rPr lang="en-GB" sz="4000" dirty="0"/>
            </a:br>
            <a:endParaRPr lang="en-GB" sz="4000" dirty="0"/>
          </a:p>
        </p:txBody>
      </p:sp>
      <p:pic>
        <p:nvPicPr>
          <p:cNvPr id="6" name="Picture 2" descr="Population by age, UK, 1984, 2009 and 2034"/>
          <p:cNvPicPr>
            <a:picLocks noChangeAspect="1" noChangeArrowheads="1"/>
          </p:cNvPicPr>
          <p:nvPr/>
        </p:nvPicPr>
        <p:blipFill>
          <a:blip r:embed="rId2" cstate="print"/>
          <a:srcRect/>
          <a:stretch>
            <a:fillRect/>
          </a:stretch>
        </p:blipFill>
        <p:spPr bwMode="auto">
          <a:xfrm>
            <a:off x="468313" y="1626518"/>
            <a:ext cx="4391025" cy="4322762"/>
          </a:xfrm>
          <a:prstGeom prst="rect">
            <a:avLst/>
          </a:prstGeom>
          <a:noFill/>
          <a:ln w="9525">
            <a:noFill/>
            <a:miter lim="800000"/>
            <a:headEnd/>
            <a:tailEnd/>
          </a:ln>
        </p:spPr>
      </p:pic>
      <p:sp>
        <p:nvSpPr>
          <p:cNvPr id="7" name="TextBox 6"/>
          <p:cNvSpPr txBox="1"/>
          <p:nvPr/>
        </p:nvSpPr>
        <p:spPr>
          <a:xfrm>
            <a:off x="5075684" y="2300679"/>
            <a:ext cx="3960812" cy="1938992"/>
          </a:xfrm>
          <a:prstGeom prst="rect">
            <a:avLst/>
          </a:prstGeom>
          <a:noFill/>
        </p:spPr>
        <p:txBody>
          <a:bodyPr wrap="square">
            <a:spAutoFit/>
          </a:bodyPr>
          <a:lstStyle/>
          <a:p>
            <a:pPr fontAlgn="auto">
              <a:spcBef>
                <a:spcPts val="0"/>
              </a:spcBef>
              <a:spcAft>
                <a:spcPts val="0"/>
              </a:spcAft>
              <a:buClr>
                <a:schemeClr val="accent6">
                  <a:lumMod val="75000"/>
                </a:schemeClr>
              </a:buClr>
              <a:buFont typeface="Wingdings" pitchFamily="2" charset="2"/>
              <a:buChar char="q"/>
              <a:defRPr/>
            </a:pPr>
            <a:r>
              <a:rPr lang="en-GB" b="1" dirty="0">
                <a:latin typeface="+mn-lt"/>
                <a:ea typeface="ＭＳ Ｐゴシック" pitchFamily="28" charset="-128"/>
              </a:rPr>
              <a:t> </a:t>
            </a:r>
            <a:r>
              <a:rPr lang="en-GB" sz="2000" b="1" dirty="0">
                <a:latin typeface="+mn-lt"/>
                <a:ea typeface="ＭＳ Ｐゴシック" pitchFamily="28" charset="-128"/>
              </a:rPr>
              <a:t>Number of individuals in UK aged ≥65 years increased by 1.7 million</a:t>
            </a:r>
          </a:p>
          <a:p>
            <a:pPr fontAlgn="auto">
              <a:spcBef>
                <a:spcPts val="0"/>
              </a:spcBef>
              <a:spcAft>
                <a:spcPts val="0"/>
              </a:spcAft>
              <a:buClr>
                <a:schemeClr val="accent6">
                  <a:lumMod val="75000"/>
                </a:schemeClr>
              </a:buClr>
              <a:buFont typeface="Wingdings" pitchFamily="2" charset="2"/>
              <a:buChar char="q"/>
              <a:defRPr/>
            </a:pPr>
            <a:r>
              <a:rPr lang="en-GB" sz="2000" b="1" dirty="0">
                <a:latin typeface="+mn-lt"/>
                <a:ea typeface="ＭＳ Ｐゴシック" pitchFamily="28" charset="-128"/>
              </a:rPr>
              <a:t> Number of individuals aged ≥85 years more than doubled to 1.4 million </a:t>
            </a:r>
          </a:p>
        </p:txBody>
      </p:sp>
      <p:sp>
        <p:nvSpPr>
          <p:cNvPr id="8" name="TextBox 7"/>
          <p:cNvSpPr txBox="1"/>
          <p:nvPr/>
        </p:nvSpPr>
        <p:spPr>
          <a:xfrm>
            <a:off x="5076006" y="4325034"/>
            <a:ext cx="3600450" cy="400110"/>
          </a:xfrm>
          <a:prstGeom prst="rect">
            <a:avLst/>
          </a:prstGeom>
          <a:noFill/>
        </p:spPr>
        <p:txBody>
          <a:bodyPr>
            <a:spAutoFit/>
          </a:bodyPr>
          <a:lstStyle/>
          <a:p>
            <a:pPr fontAlgn="auto">
              <a:spcBef>
                <a:spcPts val="0"/>
              </a:spcBef>
              <a:spcAft>
                <a:spcPts val="0"/>
              </a:spcAft>
              <a:defRPr/>
            </a:pPr>
            <a:r>
              <a:rPr lang="en-GB" sz="2000" b="1" i="1" dirty="0">
                <a:solidFill>
                  <a:srgbClr val="FFC000"/>
                </a:solidFill>
                <a:latin typeface="+mn-lt"/>
                <a:ea typeface="ＭＳ Ｐゴシック" pitchFamily="28" charset="-128"/>
              </a:rPr>
              <a:t>By 2034:</a:t>
            </a:r>
          </a:p>
        </p:txBody>
      </p:sp>
      <p:sp>
        <p:nvSpPr>
          <p:cNvPr id="9" name="TextBox 8"/>
          <p:cNvSpPr txBox="1"/>
          <p:nvPr/>
        </p:nvSpPr>
        <p:spPr>
          <a:xfrm>
            <a:off x="5074667" y="4809346"/>
            <a:ext cx="4033837" cy="707886"/>
          </a:xfrm>
          <a:prstGeom prst="rect">
            <a:avLst/>
          </a:prstGeom>
          <a:noFill/>
        </p:spPr>
        <p:txBody>
          <a:bodyPr>
            <a:spAutoFit/>
          </a:bodyPr>
          <a:lstStyle/>
          <a:p>
            <a:pPr fontAlgn="auto">
              <a:spcBef>
                <a:spcPts val="0"/>
              </a:spcBef>
              <a:spcAft>
                <a:spcPts val="0"/>
              </a:spcAft>
              <a:buClr>
                <a:schemeClr val="accent6">
                  <a:lumMod val="75000"/>
                </a:schemeClr>
              </a:buClr>
              <a:buFont typeface="Wingdings" pitchFamily="2" charset="2"/>
              <a:buChar char="q"/>
              <a:defRPr/>
            </a:pPr>
            <a:r>
              <a:rPr lang="en-GB" sz="2000" b="1" dirty="0">
                <a:latin typeface="+mn-lt"/>
                <a:ea typeface="ＭＳ Ｐゴシック" pitchFamily="28" charset="-128"/>
              </a:rPr>
              <a:t> 23% of population ≥65 years         </a:t>
            </a:r>
          </a:p>
          <a:p>
            <a:pPr fontAlgn="auto">
              <a:spcBef>
                <a:spcPts val="0"/>
              </a:spcBef>
              <a:spcAft>
                <a:spcPts val="0"/>
              </a:spcAft>
              <a:buClr>
                <a:schemeClr val="accent6">
                  <a:lumMod val="75000"/>
                </a:schemeClr>
              </a:buClr>
              <a:buFont typeface="Wingdings" pitchFamily="2" charset="2"/>
              <a:buChar char="q"/>
              <a:defRPr/>
            </a:pPr>
            <a:r>
              <a:rPr lang="en-GB" sz="2000" b="1" dirty="0">
                <a:latin typeface="+mn-lt"/>
                <a:ea typeface="ＭＳ Ｐゴシック" pitchFamily="28" charset="-128"/>
              </a:rPr>
              <a:t> 5% of population ≥85 years</a:t>
            </a:r>
          </a:p>
        </p:txBody>
      </p:sp>
      <p:sp>
        <p:nvSpPr>
          <p:cNvPr id="10" name="TextBox 9"/>
          <p:cNvSpPr txBox="1"/>
          <p:nvPr/>
        </p:nvSpPr>
        <p:spPr>
          <a:xfrm>
            <a:off x="5076006" y="1804754"/>
            <a:ext cx="3600450" cy="400110"/>
          </a:xfrm>
          <a:prstGeom prst="rect">
            <a:avLst/>
          </a:prstGeom>
          <a:noFill/>
        </p:spPr>
        <p:txBody>
          <a:bodyPr>
            <a:spAutoFit/>
          </a:bodyPr>
          <a:lstStyle/>
          <a:p>
            <a:pPr fontAlgn="auto">
              <a:spcBef>
                <a:spcPts val="0"/>
              </a:spcBef>
              <a:spcAft>
                <a:spcPts val="0"/>
              </a:spcAft>
              <a:defRPr/>
            </a:pPr>
            <a:r>
              <a:rPr lang="en-GB" sz="2000" b="1" i="1" dirty="0">
                <a:solidFill>
                  <a:srgbClr val="FFC000"/>
                </a:solidFill>
                <a:latin typeface="+mn-lt"/>
                <a:ea typeface="ＭＳ Ｐゴシック" pitchFamily="28" charset="-128"/>
              </a:rPr>
              <a:t>Between 1984-2009</a:t>
            </a:r>
            <a:r>
              <a:rPr lang="en-GB" sz="2000" i="1" dirty="0">
                <a:solidFill>
                  <a:schemeClr val="accent6">
                    <a:lumMod val="75000"/>
                  </a:schemeClr>
                </a:solidFill>
                <a:latin typeface="+mn-lt"/>
                <a:ea typeface="ＭＳ Ｐゴシック" pitchFamily="28" charset="-128"/>
              </a:rPr>
              <a:t>:</a:t>
            </a:r>
          </a:p>
        </p:txBody>
      </p:sp>
      <p:sp>
        <p:nvSpPr>
          <p:cNvPr id="11" name="Rectangle 10"/>
          <p:cNvSpPr/>
          <p:nvPr/>
        </p:nvSpPr>
        <p:spPr>
          <a:xfrm>
            <a:off x="251520" y="-43066"/>
            <a:ext cx="8820472" cy="1815882"/>
          </a:xfrm>
          <a:prstGeom prst="rect">
            <a:avLst/>
          </a:prstGeom>
        </p:spPr>
        <p:txBody>
          <a:bodyPr wrap="square">
            <a:spAutoFit/>
          </a:bodyPr>
          <a:lstStyle/>
          <a:p>
            <a:pPr algn="ctr"/>
            <a:r>
              <a:rPr lang="en-GB" sz="2800" b="1" dirty="0">
                <a:solidFill>
                  <a:srgbClr val="FFC000"/>
                </a:solidFill>
              </a:rPr>
              <a:t>MRC-Versus Arthritis Centre for Musculoskeletal Ageing Research</a:t>
            </a:r>
          </a:p>
          <a:p>
            <a:pPr algn="ctr"/>
            <a:endParaRPr lang="en-GB" sz="2800" b="1" dirty="0">
              <a:solidFill>
                <a:srgbClr val="FFC000"/>
              </a:solidFill>
            </a:endParaRPr>
          </a:p>
          <a:p>
            <a:pPr algn="ctr"/>
            <a:endParaRPr lang="en-GB" sz="2800" dirty="0"/>
          </a:p>
        </p:txBody>
      </p:sp>
      <p:pic>
        <p:nvPicPr>
          <p:cNvPr id="12" name="Picture 11" descr="bham_logowhite.png"/>
          <p:cNvPicPr>
            <a:picLocks noChangeAspect="1"/>
          </p:cNvPicPr>
          <p:nvPr/>
        </p:nvPicPr>
        <p:blipFill>
          <a:blip r:embed="rId3" cstate="print"/>
          <a:stretch>
            <a:fillRect/>
          </a:stretch>
        </p:blipFill>
        <p:spPr>
          <a:xfrm>
            <a:off x="179512" y="6189976"/>
            <a:ext cx="2396071" cy="551392"/>
          </a:xfrm>
          <a:prstGeom prst="rect">
            <a:avLst/>
          </a:prstGeom>
        </p:spPr>
      </p:pic>
      <p:pic>
        <p:nvPicPr>
          <p:cNvPr id="13" name="Picture 12" descr="UoN reverse logo.gif"/>
          <p:cNvPicPr>
            <a:picLocks noChangeAspect="1"/>
          </p:cNvPicPr>
          <p:nvPr/>
        </p:nvPicPr>
        <p:blipFill>
          <a:blip r:embed="rId4" cstate="print"/>
          <a:stretch>
            <a:fillRect/>
          </a:stretch>
        </p:blipFill>
        <p:spPr>
          <a:xfrm>
            <a:off x="6948264" y="5972577"/>
            <a:ext cx="2160240" cy="9848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8160"/>
            <a:ext cx="9659416" cy="1252728"/>
          </a:xfrm>
        </p:spPr>
        <p:txBody>
          <a:bodyPr>
            <a:normAutofit fontScale="90000"/>
          </a:bodyPr>
          <a:lstStyle/>
          <a:p>
            <a:pPr algn="ctr"/>
            <a:br>
              <a:rPr lang="en-GB" sz="4000" dirty="0"/>
            </a:br>
            <a:br>
              <a:rPr lang="en-GB" sz="4000" dirty="0"/>
            </a:br>
            <a:br>
              <a:rPr lang="en-GB" sz="4000" dirty="0"/>
            </a:br>
            <a:br>
              <a:rPr lang="en-GB" sz="4000" dirty="0"/>
            </a:br>
            <a:endParaRPr lang="en-GB" sz="4000" dirty="0"/>
          </a:p>
        </p:txBody>
      </p:sp>
      <p:sp>
        <p:nvSpPr>
          <p:cNvPr id="5" name="TextBox 4"/>
          <p:cNvSpPr txBox="1"/>
          <p:nvPr/>
        </p:nvSpPr>
        <p:spPr>
          <a:xfrm>
            <a:off x="755576" y="817548"/>
            <a:ext cx="7704856" cy="523220"/>
          </a:xfrm>
          <a:prstGeom prst="rect">
            <a:avLst/>
          </a:prstGeom>
          <a:noFill/>
        </p:spPr>
        <p:txBody>
          <a:bodyPr wrap="square" rtlCol="0">
            <a:spAutoFit/>
          </a:bodyPr>
          <a:lstStyle/>
          <a:p>
            <a:pPr algn="ctr"/>
            <a:r>
              <a:rPr lang="en-GB" sz="2800" b="1" dirty="0"/>
              <a:t>We are not all Ageing Well</a:t>
            </a:r>
          </a:p>
        </p:txBody>
      </p:sp>
      <p:grpSp>
        <p:nvGrpSpPr>
          <p:cNvPr id="14" name="Group 13"/>
          <p:cNvGrpSpPr/>
          <p:nvPr/>
        </p:nvGrpSpPr>
        <p:grpSpPr>
          <a:xfrm>
            <a:off x="827584" y="1628800"/>
            <a:ext cx="7704856" cy="4464050"/>
            <a:chOff x="827584" y="1628800"/>
            <a:chExt cx="7704856" cy="4464050"/>
          </a:xfrm>
        </p:grpSpPr>
        <p:pic>
          <p:nvPicPr>
            <p:cNvPr id="11" name="Picture 4" descr="sophia loren.jpg"/>
            <p:cNvPicPr>
              <a:picLocks noChangeAspect="1"/>
            </p:cNvPicPr>
            <p:nvPr/>
          </p:nvPicPr>
          <p:blipFill>
            <a:blip r:embed="rId2" cstate="print"/>
            <a:srcRect/>
            <a:stretch>
              <a:fillRect/>
            </a:stretch>
          </p:blipFill>
          <p:spPr bwMode="auto">
            <a:xfrm>
              <a:off x="827584" y="1628800"/>
              <a:ext cx="3427413" cy="4459288"/>
            </a:xfrm>
            <a:prstGeom prst="rect">
              <a:avLst/>
            </a:prstGeom>
            <a:noFill/>
            <a:ln w="9525">
              <a:noFill/>
              <a:miter lim="800000"/>
              <a:headEnd/>
              <a:tailEnd/>
            </a:ln>
          </p:spPr>
        </p:pic>
        <p:pic>
          <p:nvPicPr>
            <p:cNvPr id="12" name="Picture 8" descr="Liz Taylor.jpg"/>
            <p:cNvPicPr>
              <a:picLocks noChangeAspect="1"/>
            </p:cNvPicPr>
            <p:nvPr/>
          </p:nvPicPr>
          <p:blipFill>
            <a:blip r:embed="rId3" cstate="print"/>
            <a:srcRect/>
            <a:stretch>
              <a:fillRect/>
            </a:stretch>
          </p:blipFill>
          <p:spPr bwMode="auto">
            <a:xfrm>
              <a:off x="4990727" y="1628800"/>
              <a:ext cx="3541713" cy="4464050"/>
            </a:xfrm>
            <a:prstGeom prst="rect">
              <a:avLst/>
            </a:prstGeom>
            <a:noFill/>
            <a:ln w="9525">
              <a:noFill/>
              <a:miter lim="800000"/>
              <a:headEnd/>
              <a:tailEnd/>
            </a:ln>
          </p:spPr>
        </p:pic>
      </p:grpSp>
      <p:pic>
        <p:nvPicPr>
          <p:cNvPr id="13" name="Picture 9" descr="C:\Documents and Settings\Administrator\My Documents\My Pictures\life expectancy.gif"/>
          <p:cNvPicPr>
            <a:picLocks noChangeAspect="1" noChangeArrowheads="1"/>
          </p:cNvPicPr>
          <p:nvPr/>
        </p:nvPicPr>
        <p:blipFill>
          <a:blip r:embed="rId4" cstate="print"/>
          <a:srcRect/>
          <a:stretch>
            <a:fillRect/>
          </a:stretch>
        </p:blipFill>
        <p:spPr bwMode="auto">
          <a:xfrm>
            <a:off x="1676400" y="1700808"/>
            <a:ext cx="5715000" cy="4211637"/>
          </a:xfrm>
          <a:prstGeom prst="rect">
            <a:avLst/>
          </a:prstGeom>
          <a:noFill/>
          <a:ln w="9525">
            <a:noFill/>
            <a:miter lim="800000"/>
            <a:headEnd/>
            <a:tailEnd/>
          </a:ln>
        </p:spPr>
      </p:pic>
      <p:sp>
        <p:nvSpPr>
          <p:cNvPr id="15" name="Rectangle 14"/>
          <p:cNvSpPr/>
          <p:nvPr/>
        </p:nvSpPr>
        <p:spPr>
          <a:xfrm>
            <a:off x="251520" y="-27384"/>
            <a:ext cx="8820472" cy="954107"/>
          </a:xfrm>
          <a:prstGeom prst="rect">
            <a:avLst/>
          </a:prstGeom>
        </p:spPr>
        <p:txBody>
          <a:bodyPr wrap="square">
            <a:spAutoFit/>
          </a:bodyPr>
          <a:lstStyle/>
          <a:p>
            <a:pPr algn="ctr"/>
            <a:r>
              <a:rPr lang="en-GB" sz="2800" b="1" dirty="0">
                <a:solidFill>
                  <a:srgbClr val="FFC000"/>
                </a:solidFill>
              </a:rPr>
              <a:t>MRC-Versus Arthritis Centre for Musculoskeletal Ageing Research</a:t>
            </a:r>
            <a:endParaRPr lang="en-GB" sz="2800" dirty="0"/>
          </a:p>
        </p:txBody>
      </p:sp>
      <p:pic>
        <p:nvPicPr>
          <p:cNvPr id="16" name="Picture 15" descr="bham_logowhite.png"/>
          <p:cNvPicPr>
            <a:picLocks noChangeAspect="1"/>
          </p:cNvPicPr>
          <p:nvPr/>
        </p:nvPicPr>
        <p:blipFill>
          <a:blip r:embed="rId5" cstate="print"/>
          <a:stretch>
            <a:fillRect/>
          </a:stretch>
        </p:blipFill>
        <p:spPr>
          <a:xfrm>
            <a:off x="251520" y="6278555"/>
            <a:ext cx="2324063" cy="534821"/>
          </a:xfrm>
          <a:prstGeom prst="rect">
            <a:avLst/>
          </a:prstGeom>
        </p:spPr>
      </p:pic>
      <p:pic>
        <p:nvPicPr>
          <p:cNvPr id="17" name="Picture 16" descr="UoN reverse logo.gif"/>
          <p:cNvPicPr>
            <a:picLocks noChangeAspect="1"/>
          </p:cNvPicPr>
          <p:nvPr/>
        </p:nvPicPr>
        <p:blipFill>
          <a:blip r:embed="rId6" cstate="print"/>
          <a:stretch>
            <a:fillRect/>
          </a:stretch>
        </p:blipFill>
        <p:spPr>
          <a:xfrm>
            <a:off x="6948264" y="6011214"/>
            <a:ext cx="2160240" cy="984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0052" y="1023119"/>
            <a:ext cx="10588556" cy="461665"/>
          </a:xfrm>
          <a:prstGeom prst="rect">
            <a:avLst/>
          </a:prstGeom>
          <a:noFill/>
        </p:spPr>
        <p:txBody>
          <a:bodyPr wrap="square" rtlCol="0">
            <a:spAutoFit/>
          </a:bodyPr>
          <a:lstStyle/>
          <a:p>
            <a:r>
              <a:rPr lang="en-GB" sz="2400" b="1" dirty="0"/>
              <a:t>                            Unsuccessful  Musculoskeletal Ageing is expensive and common  </a:t>
            </a:r>
          </a:p>
        </p:txBody>
      </p:sp>
      <p:pic>
        <p:nvPicPr>
          <p:cNvPr id="8" name="Picture 3"/>
          <p:cNvPicPr>
            <a:picLocks noChangeAspect="1" noChangeArrowheads="1"/>
          </p:cNvPicPr>
          <p:nvPr/>
        </p:nvPicPr>
        <p:blipFill>
          <a:blip r:embed="rId2" cstate="print"/>
          <a:srcRect/>
          <a:stretch>
            <a:fillRect/>
          </a:stretch>
        </p:blipFill>
        <p:spPr bwMode="auto">
          <a:xfrm>
            <a:off x="179513" y="1844824"/>
            <a:ext cx="4680520" cy="3672135"/>
          </a:xfrm>
          <a:prstGeom prst="rect">
            <a:avLst/>
          </a:prstGeom>
          <a:noFill/>
          <a:ln w="9525">
            <a:noFill/>
            <a:miter lim="800000"/>
            <a:headEnd/>
            <a:tailEnd/>
          </a:ln>
        </p:spPr>
      </p:pic>
      <p:sp>
        <p:nvSpPr>
          <p:cNvPr id="14" name="TextBox 13"/>
          <p:cNvSpPr txBox="1"/>
          <p:nvPr/>
        </p:nvSpPr>
        <p:spPr>
          <a:xfrm>
            <a:off x="5004048" y="1628800"/>
            <a:ext cx="4139952" cy="5324535"/>
          </a:xfrm>
          <a:prstGeom prst="rect">
            <a:avLst/>
          </a:prstGeom>
          <a:noFill/>
        </p:spPr>
        <p:txBody>
          <a:bodyPr wrap="square" rtlCol="0">
            <a:spAutoFit/>
          </a:bodyPr>
          <a:lstStyle/>
          <a:p>
            <a:pPr>
              <a:buFont typeface="Arial" pitchFamily="34" charset="0"/>
              <a:buChar char="•"/>
            </a:pPr>
            <a:r>
              <a:rPr lang="en-GB" sz="2000" b="1" dirty="0"/>
              <a:t> </a:t>
            </a:r>
            <a:r>
              <a:rPr lang="en-GB" sz="2000" b="1" dirty="0">
                <a:solidFill>
                  <a:srgbClr val="FFC000"/>
                </a:solidFill>
              </a:rPr>
              <a:t>Falls:</a:t>
            </a:r>
            <a:r>
              <a:rPr lang="en-GB" sz="2000" b="1" dirty="0"/>
              <a:t> 1 in 3 adults aged over 65 fall each year;</a:t>
            </a:r>
          </a:p>
          <a:p>
            <a:pPr>
              <a:buFont typeface="Arial" pitchFamily="34" charset="0"/>
              <a:buChar char="•"/>
            </a:pPr>
            <a:r>
              <a:rPr lang="en-GB" sz="2000" b="1" dirty="0">
                <a:solidFill>
                  <a:srgbClr val="FFC000"/>
                </a:solidFill>
              </a:rPr>
              <a:t>Physical frailty and inactivity:</a:t>
            </a:r>
            <a:r>
              <a:rPr lang="en-GB" sz="2000" b="1" dirty="0"/>
              <a:t> Only 17% of men and  13% of women  aged 65-74 are physically active enough. Cost £8.2bn (excludes £2.5bn for obesity);</a:t>
            </a:r>
          </a:p>
          <a:p>
            <a:pPr>
              <a:buFont typeface="Arial" pitchFamily="34" charset="0"/>
              <a:buChar char="•"/>
            </a:pPr>
            <a:r>
              <a:rPr lang="en-GB" sz="2000" b="1" dirty="0">
                <a:solidFill>
                  <a:srgbClr val="FFC000"/>
                </a:solidFill>
              </a:rPr>
              <a:t>Osteoporosis:</a:t>
            </a:r>
            <a:r>
              <a:rPr lang="en-GB" sz="2000" b="1" dirty="0"/>
              <a:t> 3m affected in UK, results in 300,000 fractures, cost  £1.7 billion;</a:t>
            </a:r>
          </a:p>
          <a:p>
            <a:pPr>
              <a:buFont typeface="Arial" pitchFamily="34" charset="0"/>
              <a:buChar char="•"/>
            </a:pPr>
            <a:r>
              <a:rPr lang="en-GB" sz="2000" b="1" dirty="0">
                <a:solidFill>
                  <a:srgbClr val="FFC000"/>
                </a:solidFill>
              </a:rPr>
              <a:t>Arthritis: </a:t>
            </a:r>
            <a:r>
              <a:rPr lang="en-GB" sz="2000" b="1" dirty="0"/>
              <a:t>&gt;6m patients, 1% of  gross national product;</a:t>
            </a:r>
          </a:p>
          <a:p>
            <a:pPr>
              <a:buFont typeface="Arial" pitchFamily="34" charset="0"/>
              <a:buChar char="•"/>
            </a:pPr>
            <a:r>
              <a:rPr lang="en-GB" sz="2000" b="1" dirty="0">
                <a:solidFill>
                  <a:srgbClr val="FFC000"/>
                </a:solidFill>
              </a:rPr>
              <a:t>Incontinence:</a:t>
            </a:r>
            <a:r>
              <a:rPr lang="en-GB" sz="2000" b="1" dirty="0"/>
              <a:t> 1 in 4 older adults affected ; 2% of NHS budget, £1.4 bn..</a:t>
            </a:r>
          </a:p>
          <a:p>
            <a:pPr>
              <a:buFont typeface="Arial" pitchFamily="34" charset="0"/>
              <a:buChar char="•"/>
            </a:pPr>
            <a:endParaRPr lang="en-GB" sz="2000" b="1" dirty="0"/>
          </a:p>
          <a:p>
            <a:pPr>
              <a:buFont typeface="Arial" pitchFamily="34" charset="0"/>
              <a:buChar char="•"/>
            </a:pPr>
            <a:endParaRPr lang="en-GB" sz="2000" b="1" dirty="0"/>
          </a:p>
        </p:txBody>
      </p:sp>
      <p:sp>
        <p:nvSpPr>
          <p:cNvPr id="15" name="Rectangle 14"/>
          <p:cNvSpPr/>
          <p:nvPr/>
        </p:nvSpPr>
        <p:spPr>
          <a:xfrm>
            <a:off x="251520" y="169476"/>
            <a:ext cx="8820472" cy="954107"/>
          </a:xfrm>
          <a:prstGeom prst="rect">
            <a:avLst/>
          </a:prstGeom>
        </p:spPr>
        <p:txBody>
          <a:bodyPr wrap="square">
            <a:spAutoFit/>
          </a:bodyPr>
          <a:lstStyle/>
          <a:p>
            <a:pPr algn="ctr"/>
            <a:r>
              <a:rPr lang="en-GB" sz="2800" b="1" dirty="0">
                <a:solidFill>
                  <a:srgbClr val="FFC000"/>
                </a:solidFill>
              </a:rPr>
              <a:t>MRC-Versus </a:t>
            </a:r>
            <a:r>
              <a:rPr lang="en-GB" sz="2800" b="1" dirty="0" err="1">
                <a:solidFill>
                  <a:srgbClr val="FFC000"/>
                </a:solidFill>
              </a:rPr>
              <a:t>Arhtritis</a:t>
            </a:r>
            <a:r>
              <a:rPr lang="en-GB" sz="2800" b="1" dirty="0">
                <a:solidFill>
                  <a:srgbClr val="FFC000"/>
                </a:solidFill>
              </a:rPr>
              <a:t> Centre for Musculoskeletal Ageing Research</a:t>
            </a:r>
            <a:endParaRPr lang="en-GB" sz="2800" dirty="0"/>
          </a:p>
        </p:txBody>
      </p:sp>
      <p:pic>
        <p:nvPicPr>
          <p:cNvPr id="16" name="Picture 15" descr="bham_logowhite.png"/>
          <p:cNvPicPr>
            <a:picLocks noChangeAspect="1"/>
          </p:cNvPicPr>
          <p:nvPr/>
        </p:nvPicPr>
        <p:blipFill>
          <a:blip r:embed="rId3" cstate="print"/>
          <a:stretch>
            <a:fillRect/>
          </a:stretch>
        </p:blipFill>
        <p:spPr>
          <a:xfrm>
            <a:off x="107504" y="6278555"/>
            <a:ext cx="2324063" cy="534821"/>
          </a:xfrm>
          <a:prstGeom prst="rect">
            <a:avLst/>
          </a:prstGeom>
        </p:spPr>
      </p:pic>
      <p:pic>
        <p:nvPicPr>
          <p:cNvPr id="17" name="Picture 16" descr="UoN reverse logo.gif"/>
          <p:cNvPicPr>
            <a:picLocks noChangeAspect="1"/>
          </p:cNvPicPr>
          <p:nvPr/>
        </p:nvPicPr>
        <p:blipFill>
          <a:blip r:embed="rId4" cstate="print"/>
          <a:stretch>
            <a:fillRect/>
          </a:stretch>
        </p:blipFill>
        <p:spPr>
          <a:xfrm>
            <a:off x="6948264" y="5949280"/>
            <a:ext cx="2160240" cy="9848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8160"/>
            <a:ext cx="9659416" cy="1252728"/>
          </a:xfrm>
        </p:spPr>
        <p:txBody>
          <a:bodyPr>
            <a:normAutofit fontScale="90000"/>
          </a:bodyPr>
          <a:lstStyle/>
          <a:p>
            <a:pPr algn="ctr"/>
            <a:br>
              <a:rPr lang="en-GB" sz="4000" dirty="0"/>
            </a:br>
            <a:br>
              <a:rPr lang="en-GB" sz="4000" dirty="0"/>
            </a:br>
            <a:br>
              <a:rPr lang="en-GB" sz="4000" dirty="0"/>
            </a:br>
            <a:br>
              <a:rPr lang="en-GB" sz="4000" dirty="0"/>
            </a:br>
            <a:endParaRPr lang="en-GB" sz="4000" dirty="0"/>
          </a:p>
        </p:txBody>
      </p:sp>
      <p:sp>
        <p:nvSpPr>
          <p:cNvPr id="5" name="TextBox 4"/>
          <p:cNvSpPr txBox="1"/>
          <p:nvPr/>
        </p:nvSpPr>
        <p:spPr>
          <a:xfrm>
            <a:off x="35496" y="692696"/>
            <a:ext cx="9001000" cy="830997"/>
          </a:xfrm>
          <a:prstGeom prst="rect">
            <a:avLst/>
          </a:prstGeom>
          <a:noFill/>
        </p:spPr>
        <p:txBody>
          <a:bodyPr wrap="square" rtlCol="0">
            <a:spAutoFit/>
          </a:bodyPr>
          <a:lstStyle/>
          <a:p>
            <a:pPr algn="ctr"/>
            <a:r>
              <a:rPr lang="en-GB" sz="2400" b="1" dirty="0"/>
              <a:t>Centre Mission: Understanding Musculoskeletal Ageing in order to frailty and disease </a:t>
            </a:r>
          </a:p>
        </p:txBody>
      </p:sp>
      <p:grpSp>
        <p:nvGrpSpPr>
          <p:cNvPr id="12" name="Group 11"/>
          <p:cNvGrpSpPr/>
          <p:nvPr/>
        </p:nvGrpSpPr>
        <p:grpSpPr>
          <a:xfrm>
            <a:off x="4716016" y="2204864"/>
            <a:ext cx="3272408" cy="3096344"/>
            <a:chOff x="4716016" y="2132856"/>
            <a:chExt cx="3272408" cy="3096344"/>
          </a:xfrm>
        </p:grpSpPr>
        <p:pic>
          <p:nvPicPr>
            <p:cNvPr id="10" name="Picture 5"/>
            <p:cNvPicPr>
              <a:picLocks noChangeAspect="1" noChangeArrowheads="1"/>
            </p:cNvPicPr>
            <p:nvPr/>
          </p:nvPicPr>
          <p:blipFill>
            <a:blip r:embed="rId2" cstate="print"/>
            <a:srcRect/>
            <a:stretch>
              <a:fillRect/>
            </a:stretch>
          </p:blipFill>
          <p:spPr bwMode="auto">
            <a:xfrm>
              <a:off x="5868144" y="2132856"/>
              <a:ext cx="2120280" cy="3096344"/>
            </a:xfrm>
            <a:prstGeom prst="rect">
              <a:avLst/>
            </a:prstGeom>
            <a:noFill/>
            <a:ln w="9525">
              <a:noFill/>
              <a:miter lim="800000"/>
              <a:headEnd/>
              <a:tailEnd/>
            </a:ln>
          </p:spPr>
        </p:pic>
        <p:sp>
          <p:nvSpPr>
            <p:cNvPr id="14" name="Line 6"/>
            <p:cNvSpPr>
              <a:spLocks noChangeShapeType="1"/>
            </p:cNvSpPr>
            <p:nvPr/>
          </p:nvSpPr>
          <p:spPr bwMode="auto">
            <a:xfrm>
              <a:off x="4716016" y="3766394"/>
              <a:ext cx="786171" cy="0"/>
            </a:xfrm>
            <a:prstGeom prst="line">
              <a:avLst/>
            </a:prstGeom>
            <a:noFill/>
            <a:ln w="76200">
              <a:solidFill>
                <a:srgbClr val="FF0000"/>
              </a:solidFill>
              <a:round/>
              <a:headEnd/>
              <a:tailEnd type="triangle" w="med" len="med"/>
            </a:ln>
          </p:spPr>
          <p:txBody>
            <a:bodyPr/>
            <a:lstStyle/>
            <a:p>
              <a:endParaRPr lang="en-GB"/>
            </a:p>
          </p:txBody>
        </p:sp>
      </p:grpSp>
      <p:sp>
        <p:nvSpPr>
          <p:cNvPr id="15" name="Rectangle 14"/>
          <p:cNvSpPr/>
          <p:nvPr/>
        </p:nvSpPr>
        <p:spPr>
          <a:xfrm>
            <a:off x="251520" y="-27384"/>
            <a:ext cx="8820472" cy="954107"/>
          </a:xfrm>
          <a:prstGeom prst="rect">
            <a:avLst/>
          </a:prstGeom>
        </p:spPr>
        <p:txBody>
          <a:bodyPr wrap="square">
            <a:spAutoFit/>
          </a:bodyPr>
          <a:lstStyle/>
          <a:p>
            <a:pPr algn="ctr"/>
            <a:r>
              <a:rPr lang="en-GB" sz="2800" b="1" dirty="0">
                <a:solidFill>
                  <a:srgbClr val="FFC000"/>
                </a:solidFill>
              </a:rPr>
              <a:t>MRC-Versus Arthritis Centre for Musculoskeletal Ageing Research</a:t>
            </a:r>
            <a:endParaRPr lang="en-GB" sz="2800" dirty="0"/>
          </a:p>
        </p:txBody>
      </p:sp>
      <p:pic>
        <p:nvPicPr>
          <p:cNvPr id="16" name="Picture 15" descr="bham_logowhite.png"/>
          <p:cNvPicPr>
            <a:picLocks noChangeAspect="1"/>
          </p:cNvPicPr>
          <p:nvPr/>
        </p:nvPicPr>
        <p:blipFill>
          <a:blip r:embed="rId3" cstate="print"/>
          <a:stretch>
            <a:fillRect/>
          </a:stretch>
        </p:blipFill>
        <p:spPr>
          <a:xfrm>
            <a:off x="179512" y="6237312"/>
            <a:ext cx="2324063" cy="534821"/>
          </a:xfrm>
          <a:prstGeom prst="rect">
            <a:avLst/>
          </a:prstGeom>
        </p:spPr>
      </p:pic>
      <p:pic>
        <p:nvPicPr>
          <p:cNvPr id="17" name="Picture 16" descr="UoN reverse logo.gif"/>
          <p:cNvPicPr>
            <a:picLocks noChangeAspect="1"/>
          </p:cNvPicPr>
          <p:nvPr/>
        </p:nvPicPr>
        <p:blipFill>
          <a:blip r:embed="rId4" cstate="print"/>
          <a:stretch>
            <a:fillRect/>
          </a:stretch>
        </p:blipFill>
        <p:spPr>
          <a:xfrm>
            <a:off x="6948264" y="6011214"/>
            <a:ext cx="2160240" cy="984815"/>
          </a:xfrm>
          <a:prstGeom prst="rect">
            <a:avLst/>
          </a:prstGeom>
        </p:spPr>
      </p:pic>
      <p:pic>
        <p:nvPicPr>
          <p:cNvPr id="11" name="Picture 10" descr="walking.jpg"/>
          <p:cNvPicPr>
            <a:picLocks noChangeAspect="1"/>
          </p:cNvPicPr>
          <p:nvPr/>
        </p:nvPicPr>
        <p:blipFill>
          <a:blip r:embed="rId5" cstate="print"/>
          <a:stretch>
            <a:fillRect/>
          </a:stretch>
        </p:blipFill>
        <p:spPr>
          <a:xfrm>
            <a:off x="1641007" y="2204864"/>
            <a:ext cx="2642961" cy="3096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8160"/>
            <a:ext cx="9659416" cy="1252728"/>
          </a:xfrm>
        </p:spPr>
        <p:txBody>
          <a:bodyPr>
            <a:normAutofit fontScale="90000"/>
          </a:bodyPr>
          <a:lstStyle/>
          <a:p>
            <a:pPr algn="ctr"/>
            <a:br>
              <a:rPr lang="en-GB" sz="4000" dirty="0"/>
            </a:br>
            <a:br>
              <a:rPr lang="en-GB" sz="4000" dirty="0"/>
            </a:br>
            <a:br>
              <a:rPr lang="en-GB" sz="4000" dirty="0"/>
            </a:br>
            <a:br>
              <a:rPr lang="en-GB" sz="4000" dirty="0"/>
            </a:br>
            <a:endParaRPr lang="en-GB" sz="4000" dirty="0"/>
          </a:p>
        </p:txBody>
      </p:sp>
      <p:sp>
        <p:nvSpPr>
          <p:cNvPr id="5" name="TextBox 4"/>
          <p:cNvSpPr txBox="1"/>
          <p:nvPr/>
        </p:nvSpPr>
        <p:spPr>
          <a:xfrm>
            <a:off x="35496" y="725795"/>
            <a:ext cx="9001000" cy="830997"/>
          </a:xfrm>
          <a:prstGeom prst="rect">
            <a:avLst/>
          </a:prstGeom>
          <a:noFill/>
        </p:spPr>
        <p:txBody>
          <a:bodyPr wrap="square" rtlCol="0">
            <a:spAutoFit/>
          </a:bodyPr>
          <a:lstStyle/>
          <a:p>
            <a:pPr algn="ctr"/>
            <a:r>
              <a:rPr lang="en-GB" sz="2400" b="1" dirty="0"/>
              <a:t>Centre Vision: An inclusive attitude to optimising Musculoskeletal Health</a:t>
            </a:r>
          </a:p>
        </p:txBody>
      </p:sp>
      <p:sp>
        <p:nvSpPr>
          <p:cNvPr id="15" name="Rectangle 14"/>
          <p:cNvSpPr/>
          <p:nvPr/>
        </p:nvSpPr>
        <p:spPr>
          <a:xfrm>
            <a:off x="251520" y="-99392"/>
            <a:ext cx="8820472" cy="954107"/>
          </a:xfrm>
          <a:prstGeom prst="rect">
            <a:avLst/>
          </a:prstGeom>
        </p:spPr>
        <p:txBody>
          <a:bodyPr wrap="square">
            <a:spAutoFit/>
          </a:bodyPr>
          <a:lstStyle/>
          <a:p>
            <a:pPr algn="ctr"/>
            <a:r>
              <a:rPr lang="en-GB" sz="2800" b="1" dirty="0">
                <a:solidFill>
                  <a:srgbClr val="FFC000"/>
                </a:solidFill>
              </a:rPr>
              <a:t>MRC-Versus Arthritis Centre for Musculoskeletal Ageing Research</a:t>
            </a:r>
            <a:endParaRPr lang="en-GB" sz="2800" dirty="0"/>
          </a:p>
        </p:txBody>
      </p:sp>
      <p:pic>
        <p:nvPicPr>
          <p:cNvPr id="16" name="Picture 15" descr="bham_logowhite.png"/>
          <p:cNvPicPr>
            <a:picLocks noChangeAspect="1"/>
          </p:cNvPicPr>
          <p:nvPr/>
        </p:nvPicPr>
        <p:blipFill>
          <a:blip r:embed="rId2" cstate="print"/>
          <a:stretch>
            <a:fillRect/>
          </a:stretch>
        </p:blipFill>
        <p:spPr>
          <a:xfrm>
            <a:off x="179512" y="6237312"/>
            <a:ext cx="2324063" cy="534821"/>
          </a:xfrm>
          <a:prstGeom prst="rect">
            <a:avLst/>
          </a:prstGeom>
        </p:spPr>
      </p:pic>
      <p:pic>
        <p:nvPicPr>
          <p:cNvPr id="17" name="Picture 16" descr="UoN reverse logo.gif"/>
          <p:cNvPicPr>
            <a:picLocks noChangeAspect="1"/>
          </p:cNvPicPr>
          <p:nvPr/>
        </p:nvPicPr>
        <p:blipFill>
          <a:blip r:embed="rId3" cstate="print"/>
          <a:stretch>
            <a:fillRect/>
          </a:stretch>
        </p:blipFill>
        <p:spPr>
          <a:xfrm>
            <a:off x="6948264" y="6011214"/>
            <a:ext cx="2160240" cy="984815"/>
          </a:xfrm>
          <a:prstGeom prst="rect">
            <a:avLst/>
          </a:prstGeom>
        </p:spPr>
      </p:pic>
      <p:sp>
        <p:nvSpPr>
          <p:cNvPr id="13" name="TextBox 12"/>
          <p:cNvSpPr txBox="1"/>
          <p:nvPr/>
        </p:nvSpPr>
        <p:spPr>
          <a:xfrm>
            <a:off x="2218316" y="3212976"/>
            <a:ext cx="2880320" cy="1200329"/>
          </a:xfrm>
          <a:prstGeom prst="rect">
            <a:avLst/>
          </a:prstGeom>
          <a:noFill/>
        </p:spPr>
        <p:txBody>
          <a:bodyPr wrap="square" rtlCol="0">
            <a:spAutoFit/>
          </a:bodyPr>
          <a:lstStyle/>
          <a:p>
            <a:r>
              <a:rPr lang="en-GB" sz="2400" b="1" dirty="0"/>
              <a:t>Keeping the Healthy well as long as we can, but.....</a:t>
            </a:r>
          </a:p>
        </p:txBody>
      </p:sp>
      <p:pic>
        <p:nvPicPr>
          <p:cNvPr id="18" name="Picture 17" descr="sDSC_0044.jpg"/>
          <p:cNvPicPr>
            <a:picLocks noChangeAspect="1"/>
          </p:cNvPicPr>
          <p:nvPr/>
        </p:nvPicPr>
        <p:blipFill>
          <a:blip r:embed="rId4" cstate="print"/>
          <a:srcRect l="6688" r="46063"/>
          <a:stretch>
            <a:fillRect/>
          </a:stretch>
        </p:blipFill>
        <p:spPr>
          <a:xfrm>
            <a:off x="107504" y="2276872"/>
            <a:ext cx="2088232" cy="3093677"/>
          </a:xfrm>
          <a:prstGeom prst="rect">
            <a:avLst/>
          </a:prstGeom>
        </p:spPr>
      </p:pic>
      <p:sp>
        <p:nvSpPr>
          <p:cNvPr id="19" name="TextBox 18"/>
          <p:cNvSpPr txBox="1"/>
          <p:nvPr/>
        </p:nvSpPr>
        <p:spPr>
          <a:xfrm>
            <a:off x="6732240" y="2924944"/>
            <a:ext cx="1728192" cy="646331"/>
          </a:xfrm>
          <a:prstGeom prst="rect">
            <a:avLst/>
          </a:prstGeom>
          <a:noFill/>
        </p:spPr>
        <p:txBody>
          <a:bodyPr wrap="square" rtlCol="0">
            <a:spAutoFit/>
          </a:bodyPr>
          <a:lstStyle/>
          <a:p>
            <a:r>
              <a:rPr lang="en-GB" dirty="0"/>
              <a:t>Ultrasound image</a:t>
            </a:r>
          </a:p>
        </p:txBody>
      </p:sp>
      <p:pic>
        <p:nvPicPr>
          <p:cNvPr id="20" name="Picture 19" descr="agewell43.jpg"/>
          <p:cNvPicPr>
            <a:picLocks noChangeAspect="1"/>
          </p:cNvPicPr>
          <p:nvPr/>
        </p:nvPicPr>
        <p:blipFill>
          <a:blip r:embed="rId5" cstate="print"/>
          <a:stretch>
            <a:fillRect/>
          </a:stretch>
        </p:blipFill>
        <p:spPr>
          <a:xfrm>
            <a:off x="5004048" y="2348880"/>
            <a:ext cx="4427952" cy="2952328"/>
          </a:xfrm>
          <a:prstGeom prst="rect">
            <a:avLst/>
          </a:prstGeom>
        </p:spPr>
      </p:pic>
      <p:sp>
        <p:nvSpPr>
          <p:cNvPr id="21" name="Rectangle 20"/>
          <p:cNvSpPr/>
          <p:nvPr/>
        </p:nvSpPr>
        <p:spPr>
          <a:xfrm>
            <a:off x="9036496" y="2060848"/>
            <a:ext cx="756592"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5004048" y="2213248"/>
            <a:ext cx="288032" cy="3600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8160"/>
            <a:ext cx="9659416" cy="1252728"/>
          </a:xfrm>
        </p:spPr>
        <p:txBody>
          <a:bodyPr>
            <a:normAutofit fontScale="90000"/>
          </a:bodyPr>
          <a:lstStyle/>
          <a:p>
            <a:pPr algn="ctr"/>
            <a:br>
              <a:rPr lang="en-GB" sz="4000" dirty="0"/>
            </a:br>
            <a:br>
              <a:rPr lang="en-GB" sz="4000" dirty="0"/>
            </a:br>
            <a:br>
              <a:rPr lang="en-GB" sz="4000" dirty="0"/>
            </a:br>
            <a:br>
              <a:rPr lang="en-GB" sz="4000" dirty="0"/>
            </a:br>
            <a:endParaRPr lang="en-GB" sz="4000" dirty="0"/>
          </a:p>
        </p:txBody>
      </p:sp>
      <p:sp>
        <p:nvSpPr>
          <p:cNvPr id="5" name="TextBox 4"/>
          <p:cNvSpPr txBox="1"/>
          <p:nvPr/>
        </p:nvSpPr>
        <p:spPr>
          <a:xfrm>
            <a:off x="35496" y="653787"/>
            <a:ext cx="9001000" cy="830997"/>
          </a:xfrm>
          <a:prstGeom prst="rect">
            <a:avLst/>
          </a:prstGeom>
          <a:noFill/>
        </p:spPr>
        <p:txBody>
          <a:bodyPr wrap="square" rtlCol="0">
            <a:spAutoFit/>
          </a:bodyPr>
          <a:lstStyle/>
          <a:p>
            <a:pPr algn="ctr"/>
            <a:r>
              <a:rPr lang="en-GB" sz="2400" b="1" dirty="0"/>
              <a:t>Centre Vision: An inclusive attitude to optimising Musculoskeletal Health</a:t>
            </a:r>
          </a:p>
        </p:txBody>
      </p:sp>
      <p:sp>
        <p:nvSpPr>
          <p:cNvPr id="15" name="Rectangle 14"/>
          <p:cNvSpPr/>
          <p:nvPr/>
        </p:nvSpPr>
        <p:spPr>
          <a:xfrm>
            <a:off x="251520" y="-99392"/>
            <a:ext cx="8820472" cy="954107"/>
          </a:xfrm>
          <a:prstGeom prst="rect">
            <a:avLst/>
          </a:prstGeom>
        </p:spPr>
        <p:txBody>
          <a:bodyPr wrap="square">
            <a:spAutoFit/>
          </a:bodyPr>
          <a:lstStyle/>
          <a:p>
            <a:pPr algn="ctr"/>
            <a:r>
              <a:rPr lang="en-GB" sz="2800" b="1" dirty="0">
                <a:solidFill>
                  <a:srgbClr val="FFC000"/>
                </a:solidFill>
              </a:rPr>
              <a:t>MRC-Versus Arthritis Centre for Musculoskeletal Ageing Research</a:t>
            </a:r>
            <a:endParaRPr lang="en-GB" sz="2800" dirty="0"/>
          </a:p>
        </p:txBody>
      </p:sp>
      <p:pic>
        <p:nvPicPr>
          <p:cNvPr id="16" name="Picture 15" descr="bham_logowhite.png"/>
          <p:cNvPicPr>
            <a:picLocks noChangeAspect="1"/>
          </p:cNvPicPr>
          <p:nvPr/>
        </p:nvPicPr>
        <p:blipFill>
          <a:blip r:embed="rId2" cstate="print"/>
          <a:stretch>
            <a:fillRect/>
          </a:stretch>
        </p:blipFill>
        <p:spPr>
          <a:xfrm>
            <a:off x="179512" y="6237312"/>
            <a:ext cx="2324063" cy="534821"/>
          </a:xfrm>
          <a:prstGeom prst="rect">
            <a:avLst/>
          </a:prstGeom>
        </p:spPr>
      </p:pic>
      <p:pic>
        <p:nvPicPr>
          <p:cNvPr id="17" name="Picture 16" descr="UoN reverse logo.gif"/>
          <p:cNvPicPr>
            <a:picLocks noChangeAspect="1"/>
          </p:cNvPicPr>
          <p:nvPr/>
        </p:nvPicPr>
        <p:blipFill>
          <a:blip r:embed="rId3" cstate="print"/>
          <a:stretch>
            <a:fillRect/>
          </a:stretch>
        </p:blipFill>
        <p:spPr>
          <a:xfrm>
            <a:off x="6948264" y="6011214"/>
            <a:ext cx="2160240" cy="984815"/>
          </a:xfrm>
          <a:prstGeom prst="rect">
            <a:avLst/>
          </a:prstGeom>
        </p:spPr>
      </p:pic>
      <p:sp>
        <p:nvSpPr>
          <p:cNvPr id="13" name="TextBox 12"/>
          <p:cNvSpPr txBox="1"/>
          <p:nvPr/>
        </p:nvSpPr>
        <p:spPr>
          <a:xfrm>
            <a:off x="3419872" y="3068960"/>
            <a:ext cx="3240360" cy="1200329"/>
          </a:xfrm>
          <a:prstGeom prst="rect">
            <a:avLst/>
          </a:prstGeom>
          <a:noFill/>
        </p:spPr>
        <p:txBody>
          <a:bodyPr wrap="square" rtlCol="0">
            <a:spAutoFit/>
          </a:bodyPr>
          <a:lstStyle/>
          <a:p>
            <a:r>
              <a:rPr lang="en-GB" sz="2400" b="1" dirty="0"/>
              <a:t>Helping with those with a relaxed attitude to ageing....</a:t>
            </a:r>
          </a:p>
        </p:txBody>
      </p:sp>
      <p:sp>
        <p:nvSpPr>
          <p:cNvPr id="19" name="TextBox 18"/>
          <p:cNvSpPr txBox="1"/>
          <p:nvPr/>
        </p:nvSpPr>
        <p:spPr>
          <a:xfrm>
            <a:off x="6732240" y="2924944"/>
            <a:ext cx="1728192" cy="369332"/>
          </a:xfrm>
          <a:prstGeom prst="rect">
            <a:avLst/>
          </a:prstGeom>
          <a:noFill/>
        </p:spPr>
        <p:txBody>
          <a:bodyPr wrap="square" rtlCol="0">
            <a:spAutoFit/>
          </a:bodyPr>
          <a:lstStyle/>
          <a:p>
            <a:r>
              <a:rPr lang="en-GB" dirty="0"/>
              <a:t>Obese image</a:t>
            </a:r>
          </a:p>
        </p:txBody>
      </p:sp>
      <p:pic>
        <p:nvPicPr>
          <p:cNvPr id="14" name="Picture 5" descr="C:\Documents and Settings\Administrator\My Documents\My Pictures\royle.jpg"/>
          <p:cNvPicPr>
            <a:picLocks noChangeAspect="1" noChangeArrowheads="1"/>
          </p:cNvPicPr>
          <p:nvPr/>
        </p:nvPicPr>
        <p:blipFill>
          <a:blip r:embed="rId4" cstate="print"/>
          <a:srcRect/>
          <a:stretch>
            <a:fillRect/>
          </a:stretch>
        </p:blipFill>
        <p:spPr bwMode="auto">
          <a:xfrm>
            <a:off x="323529" y="4256559"/>
            <a:ext cx="2808312" cy="1836737"/>
          </a:xfrm>
          <a:prstGeom prst="rect">
            <a:avLst/>
          </a:prstGeom>
          <a:noFill/>
        </p:spPr>
      </p:pic>
      <p:sp>
        <p:nvSpPr>
          <p:cNvPr id="20" name="Oval 6" descr="Slide1"/>
          <p:cNvSpPr>
            <a:spLocks noChangeArrowheads="1"/>
          </p:cNvSpPr>
          <p:nvPr/>
        </p:nvSpPr>
        <p:spPr bwMode="auto">
          <a:xfrm>
            <a:off x="395536" y="1772816"/>
            <a:ext cx="2376637" cy="2016571"/>
          </a:xfrm>
          <a:prstGeom prst="ellipse">
            <a:avLst/>
          </a:prstGeom>
          <a:blipFill dpi="0" rotWithShape="1">
            <a:blip r:embed="rId5" cstate="print"/>
            <a:srcRect/>
            <a:stretch>
              <a:fillRect/>
            </a:stretch>
          </a:blipFill>
          <a:ln w="9525">
            <a:noFill/>
            <a:round/>
            <a:headEnd/>
            <a:tailEnd/>
          </a:ln>
          <a:effectLst/>
          <a:scene3d>
            <a:camera prst="legacyPerspectiveTopRight">
              <a:rot lat="20999999" lon="600000" rev="0"/>
            </a:camera>
            <a:lightRig rig="legacyFlat3" dir="b"/>
          </a:scene3d>
          <a:sp3d extrusionH="227000" prstMaterial="legacyMatte">
            <a:bevelT w="13500" h="13500" prst="angle"/>
            <a:bevelB w="13500" h="13500" prst="angle"/>
            <a:extrusionClr>
              <a:schemeClr val="tx1"/>
            </a:extrusionClr>
          </a:sp3d>
        </p:spPr>
        <p:txBody>
          <a:bodyPr wrap="none" anchor="ctr">
            <a:flatTx/>
          </a:bodyPr>
          <a:lstStyle/>
          <a:p>
            <a:endParaRPr lang="en-GB"/>
          </a:p>
        </p:txBody>
      </p:sp>
      <p:pic>
        <p:nvPicPr>
          <p:cNvPr id="11" name="Picture 10" descr="shutterstock_2540041.jpg"/>
          <p:cNvPicPr>
            <a:picLocks noChangeAspect="1"/>
          </p:cNvPicPr>
          <p:nvPr/>
        </p:nvPicPr>
        <p:blipFill>
          <a:blip r:embed="rId6" cstate="print"/>
          <a:stretch>
            <a:fillRect/>
          </a:stretch>
        </p:blipFill>
        <p:spPr>
          <a:xfrm>
            <a:off x="6732240" y="2325216"/>
            <a:ext cx="2033016" cy="304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1168160"/>
            <a:ext cx="9659416" cy="1252728"/>
          </a:xfrm>
        </p:spPr>
        <p:txBody>
          <a:bodyPr>
            <a:normAutofit fontScale="90000"/>
          </a:bodyPr>
          <a:lstStyle/>
          <a:p>
            <a:pPr algn="ctr"/>
            <a:br>
              <a:rPr lang="en-GB" sz="4000" dirty="0"/>
            </a:br>
            <a:br>
              <a:rPr lang="en-GB" sz="4000" dirty="0"/>
            </a:br>
            <a:br>
              <a:rPr lang="en-GB" sz="4000" dirty="0"/>
            </a:br>
            <a:br>
              <a:rPr lang="en-GB" sz="4000" dirty="0"/>
            </a:br>
            <a:endParaRPr lang="en-GB" sz="4000" dirty="0"/>
          </a:p>
        </p:txBody>
      </p:sp>
      <p:sp>
        <p:nvSpPr>
          <p:cNvPr id="5" name="TextBox 4"/>
          <p:cNvSpPr txBox="1"/>
          <p:nvPr/>
        </p:nvSpPr>
        <p:spPr>
          <a:xfrm>
            <a:off x="35496" y="725795"/>
            <a:ext cx="9001000" cy="830997"/>
          </a:xfrm>
          <a:prstGeom prst="rect">
            <a:avLst/>
          </a:prstGeom>
          <a:noFill/>
        </p:spPr>
        <p:txBody>
          <a:bodyPr wrap="square" rtlCol="0">
            <a:spAutoFit/>
          </a:bodyPr>
          <a:lstStyle/>
          <a:p>
            <a:pPr algn="ctr"/>
            <a:r>
              <a:rPr lang="en-GB" sz="2400" b="1" dirty="0"/>
              <a:t>Centre Vision: An inclusive attitude to optimising Musculoskeletal Health</a:t>
            </a:r>
          </a:p>
        </p:txBody>
      </p:sp>
      <p:sp>
        <p:nvSpPr>
          <p:cNvPr id="15" name="Rectangle 14"/>
          <p:cNvSpPr/>
          <p:nvPr/>
        </p:nvSpPr>
        <p:spPr>
          <a:xfrm>
            <a:off x="251520" y="-99392"/>
            <a:ext cx="8820472" cy="954107"/>
          </a:xfrm>
          <a:prstGeom prst="rect">
            <a:avLst/>
          </a:prstGeom>
        </p:spPr>
        <p:txBody>
          <a:bodyPr wrap="square">
            <a:spAutoFit/>
          </a:bodyPr>
          <a:lstStyle/>
          <a:p>
            <a:pPr algn="ctr"/>
            <a:r>
              <a:rPr lang="en-GB" sz="2800" b="1" dirty="0">
                <a:solidFill>
                  <a:srgbClr val="FFC000"/>
                </a:solidFill>
              </a:rPr>
              <a:t>MRC-Versus Arthritis Centre for Musculoskeletal Ageing Research</a:t>
            </a:r>
            <a:endParaRPr lang="en-GB" sz="2800" dirty="0"/>
          </a:p>
        </p:txBody>
      </p:sp>
      <p:pic>
        <p:nvPicPr>
          <p:cNvPr id="16" name="Picture 15" descr="bham_logowhite.png"/>
          <p:cNvPicPr>
            <a:picLocks noChangeAspect="1"/>
          </p:cNvPicPr>
          <p:nvPr/>
        </p:nvPicPr>
        <p:blipFill>
          <a:blip r:embed="rId2" cstate="print"/>
          <a:stretch>
            <a:fillRect/>
          </a:stretch>
        </p:blipFill>
        <p:spPr>
          <a:xfrm>
            <a:off x="179512" y="6237312"/>
            <a:ext cx="2324063" cy="534821"/>
          </a:xfrm>
          <a:prstGeom prst="rect">
            <a:avLst/>
          </a:prstGeom>
        </p:spPr>
      </p:pic>
      <p:pic>
        <p:nvPicPr>
          <p:cNvPr id="17" name="Picture 16" descr="UoN reverse logo.gif"/>
          <p:cNvPicPr>
            <a:picLocks noChangeAspect="1"/>
          </p:cNvPicPr>
          <p:nvPr/>
        </p:nvPicPr>
        <p:blipFill>
          <a:blip r:embed="rId3" cstate="print"/>
          <a:stretch>
            <a:fillRect/>
          </a:stretch>
        </p:blipFill>
        <p:spPr>
          <a:xfrm>
            <a:off x="6948264" y="6011214"/>
            <a:ext cx="2160240" cy="984815"/>
          </a:xfrm>
          <a:prstGeom prst="rect">
            <a:avLst/>
          </a:prstGeom>
        </p:spPr>
      </p:pic>
      <p:sp>
        <p:nvSpPr>
          <p:cNvPr id="13" name="TextBox 12"/>
          <p:cNvSpPr txBox="1"/>
          <p:nvPr/>
        </p:nvSpPr>
        <p:spPr>
          <a:xfrm>
            <a:off x="3491880" y="2852936"/>
            <a:ext cx="3024336" cy="1938992"/>
          </a:xfrm>
          <a:prstGeom prst="rect">
            <a:avLst/>
          </a:prstGeom>
          <a:noFill/>
        </p:spPr>
        <p:txBody>
          <a:bodyPr wrap="square" rtlCol="0">
            <a:spAutoFit/>
          </a:bodyPr>
          <a:lstStyle/>
          <a:p>
            <a:r>
              <a:rPr lang="en-GB" sz="2400" b="1" dirty="0"/>
              <a:t>Plus those for whom maintaining good  health has to be achieved in varied settings....</a:t>
            </a:r>
          </a:p>
        </p:txBody>
      </p:sp>
      <p:sp>
        <p:nvSpPr>
          <p:cNvPr id="19" name="TextBox 18"/>
          <p:cNvSpPr txBox="1"/>
          <p:nvPr/>
        </p:nvSpPr>
        <p:spPr>
          <a:xfrm>
            <a:off x="6732240" y="2924944"/>
            <a:ext cx="1728192" cy="646331"/>
          </a:xfrm>
          <a:prstGeom prst="rect">
            <a:avLst/>
          </a:prstGeom>
          <a:noFill/>
        </p:spPr>
        <p:txBody>
          <a:bodyPr wrap="square" rtlCol="0">
            <a:spAutoFit/>
          </a:bodyPr>
          <a:lstStyle/>
          <a:p>
            <a:r>
              <a:rPr lang="en-GB" dirty="0"/>
              <a:t>Frail image image</a:t>
            </a:r>
          </a:p>
        </p:txBody>
      </p:sp>
      <p:sp>
        <p:nvSpPr>
          <p:cNvPr id="12" name="TextBox 11"/>
          <p:cNvSpPr txBox="1"/>
          <p:nvPr/>
        </p:nvSpPr>
        <p:spPr>
          <a:xfrm>
            <a:off x="683568" y="2852936"/>
            <a:ext cx="1080120" cy="646331"/>
          </a:xfrm>
          <a:prstGeom prst="rect">
            <a:avLst/>
          </a:prstGeom>
          <a:noFill/>
        </p:spPr>
        <p:txBody>
          <a:bodyPr wrap="square" rtlCol="0">
            <a:spAutoFit/>
          </a:bodyPr>
          <a:lstStyle/>
          <a:p>
            <a:r>
              <a:rPr lang="en-GB" dirty="0"/>
              <a:t>Care home</a:t>
            </a:r>
          </a:p>
        </p:txBody>
      </p:sp>
      <p:pic>
        <p:nvPicPr>
          <p:cNvPr id="14" name="Picture 13" descr="175109-091.jpg"/>
          <p:cNvPicPr>
            <a:picLocks noChangeAspect="1"/>
          </p:cNvPicPr>
          <p:nvPr/>
        </p:nvPicPr>
        <p:blipFill>
          <a:blip r:embed="rId4" cstate="print"/>
          <a:stretch>
            <a:fillRect/>
          </a:stretch>
        </p:blipFill>
        <p:spPr>
          <a:xfrm>
            <a:off x="6444208" y="2040938"/>
            <a:ext cx="2574542" cy="3717032"/>
          </a:xfrm>
          <a:prstGeom prst="rect">
            <a:avLst/>
          </a:prstGeom>
        </p:spPr>
      </p:pic>
      <p:pic>
        <p:nvPicPr>
          <p:cNvPr id="11265" name="Picture 1" descr="entertainers R&amp;J 3"/>
          <p:cNvPicPr>
            <a:picLocks noChangeAspect="1" noChangeArrowheads="1"/>
          </p:cNvPicPr>
          <p:nvPr/>
        </p:nvPicPr>
        <p:blipFill>
          <a:blip r:embed="rId5" cstate="print"/>
          <a:srcRect/>
          <a:stretch>
            <a:fillRect/>
          </a:stretch>
        </p:blipFill>
        <p:spPr bwMode="auto">
          <a:xfrm>
            <a:off x="110502" y="2409067"/>
            <a:ext cx="3323861" cy="2996952"/>
          </a:xfrm>
          <a:prstGeom prst="rect">
            <a:avLst/>
          </a:prstGeom>
          <a:noFill/>
        </p:spPr>
      </p:pic>
      <p:sp>
        <p:nvSpPr>
          <p:cNvPr id="20" name="Rectangle 19"/>
          <p:cNvSpPr/>
          <p:nvPr/>
        </p:nvSpPr>
        <p:spPr>
          <a:xfrm>
            <a:off x="6336704" y="5408153"/>
            <a:ext cx="2843808"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6300192" y="1988841"/>
            <a:ext cx="2843808" cy="397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55576" y="2348880"/>
            <a:ext cx="7488832" cy="3816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52536" y="1168160"/>
            <a:ext cx="9659416" cy="1252728"/>
          </a:xfrm>
        </p:spPr>
        <p:txBody>
          <a:bodyPr>
            <a:normAutofit fontScale="90000"/>
          </a:bodyPr>
          <a:lstStyle/>
          <a:p>
            <a:pPr algn="ctr"/>
            <a:br>
              <a:rPr lang="en-GB" sz="4000" dirty="0"/>
            </a:br>
            <a:br>
              <a:rPr lang="en-GB" sz="4000" dirty="0"/>
            </a:br>
            <a:br>
              <a:rPr lang="en-GB" sz="4000" dirty="0"/>
            </a:br>
            <a:br>
              <a:rPr lang="en-GB" sz="4000" dirty="0"/>
            </a:br>
            <a:endParaRPr lang="en-GB" sz="4000" dirty="0"/>
          </a:p>
        </p:txBody>
      </p:sp>
      <p:sp>
        <p:nvSpPr>
          <p:cNvPr id="15" name="Rectangle 14"/>
          <p:cNvSpPr/>
          <p:nvPr/>
        </p:nvSpPr>
        <p:spPr>
          <a:xfrm>
            <a:off x="251520" y="116632"/>
            <a:ext cx="8820472" cy="954107"/>
          </a:xfrm>
          <a:prstGeom prst="rect">
            <a:avLst/>
          </a:prstGeom>
        </p:spPr>
        <p:txBody>
          <a:bodyPr wrap="square">
            <a:spAutoFit/>
          </a:bodyPr>
          <a:lstStyle/>
          <a:p>
            <a:pPr algn="ctr"/>
            <a:r>
              <a:rPr lang="en-GB" sz="2800" b="1" dirty="0">
                <a:solidFill>
                  <a:srgbClr val="FFC000"/>
                </a:solidFill>
              </a:rPr>
              <a:t>MRC –Versus Arthritis Centre for Musculoskeletal Ageing Research</a:t>
            </a:r>
            <a:endParaRPr lang="en-GB" sz="2800" dirty="0"/>
          </a:p>
        </p:txBody>
      </p:sp>
      <p:pic>
        <p:nvPicPr>
          <p:cNvPr id="16" name="Picture 15" descr="bham_logowhite.png"/>
          <p:cNvPicPr>
            <a:picLocks noChangeAspect="1"/>
          </p:cNvPicPr>
          <p:nvPr/>
        </p:nvPicPr>
        <p:blipFill>
          <a:blip r:embed="rId2" cstate="print"/>
          <a:stretch>
            <a:fillRect/>
          </a:stretch>
        </p:blipFill>
        <p:spPr>
          <a:xfrm>
            <a:off x="179512" y="6237312"/>
            <a:ext cx="2324063" cy="534821"/>
          </a:xfrm>
          <a:prstGeom prst="rect">
            <a:avLst/>
          </a:prstGeom>
        </p:spPr>
      </p:pic>
      <p:pic>
        <p:nvPicPr>
          <p:cNvPr id="17" name="Picture 16" descr="UoN reverse logo.gif"/>
          <p:cNvPicPr>
            <a:picLocks noChangeAspect="1"/>
          </p:cNvPicPr>
          <p:nvPr/>
        </p:nvPicPr>
        <p:blipFill>
          <a:blip r:embed="rId3" cstate="print"/>
          <a:stretch>
            <a:fillRect/>
          </a:stretch>
        </p:blipFill>
        <p:spPr>
          <a:xfrm>
            <a:off x="6948264" y="6011214"/>
            <a:ext cx="2160240" cy="984815"/>
          </a:xfrm>
          <a:prstGeom prst="rect">
            <a:avLst/>
          </a:prstGeom>
        </p:spPr>
      </p:pic>
      <p:sp>
        <p:nvSpPr>
          <p:cNvPr id="11" name="TextBox 10"/>
          <p:cNvSpPr txBox="1"/>
          <p:nvPr/>
        </p:nvSpPr>
        <p:spPr>
          <a:xfrm>
            <a:off x="683568" y="980728"/>
            <a:ext cx="7920880" cy="461665"/>
          </a:xfrm>
          <a:prstGeom prst="rect">
            <a:avLst/>
          </a:prstGeom>
          <a:noFill/>
        </p:spPr>
        <p:txBody>
          <a:bodyPr wrap="square" rtlCol="0">
            <a:spAutoFit/>
          </a:bodyPr>
          <a:lstStyle/>
          <a:p>
            <a:r>
              <a:rPr lang="en-GB" sz="2400" b="1" dirty="0"/>
              <a:t>A focussed and strategic approach to a complex process</a:t>
            </a:r>
          </a:p>
        </p:txBody>
      </p:sp>
      <p:pic>
        <p:nvPicPr>
          <p:cNvPr id="21" name="Content Placeholder 20" descr="title.jpg"/>
          <p:cNvPicPr>
            <a:picLocks noGrp="1" noChangeAspect="1"/>
          </p:cNvPicPr>
          <p:nvPr>
            <p:ph idx="1"/>
          </p:nvPr>
        </p:nvPicPr>
        <p:blipFill>
          <a:blip r:embed="rId4" cstate="print"/>
          <a:stretch>
            <a:fillRect/>
          </a:stretch>
        </p:blipFill>
        <p:spPr>
          <a:xfrm>
            <a:off x="-180528" y="2420888"/>
            <a:ext cx="6437318" cy="1872208"/>
          </a:xfrm>
          <a:prstGeom prst="rect">
            <a:avLst/>
          </a:prstGeom>
        </p:spPr>
      </p:pic>
      <p:sp>
        <p:nvSpPr>
          <p:cNvPr id="22" name="Rectangle 21"/>
          <p:cNvSpPr/>
          <p:nvPr/>
        </p:nvSpPr>
        <p:spPr>
          <a:xfrm>
            <a:off x="-24155" y="2256426"/>
            <a:ext cx="755576" cy="34563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05004" y="3645024"/>
            <a:ext cx="4032448"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Calment.png"/>
          <p:cNvPicPr>
            <a:picLocks noChangeAspect="1"/>
          </p:cNvPicPr>
          <p:nvPr/>
        </p:nvPicPr>
        <p:blipFill>
          <a:blip r:embed="rId5" cstate="print"/>
          <a:stretch>
            <a:fillRect/>
          </a:stretch>
        </p:blipFill>
        <p:spPr>
          <a:xfrm>
            <a:off x="4716016" y="4365104"/>
            <a:ext cx="1284555" cy="177910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792</TotalTime>
  <Words>563</Words>
  <Application>Microsoft Office PowerPoint</Application>
  <PresentationFormat>On-screen Show (4:3)</PresentationFormat>
  <Paragraphs>79</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Corbel</vt:lpstr>
      <vt:lpstr>Wingdings</vt:lpstr>
      <vt:lpstr>Wingdings 2</vt:lpstr>
      <vt:lpstr>Wingdings 3</vt:lpstr>
      <vt:lpstr>Module</vt:lpstr>
      <vt:lpstr>PowerPoint Presentation</vt:lpstr>
      <vt:lpstr>We are an Ageing Population     </vt:lpstr>
      <vt:lpstr>    </vt:lpstr>
      <vt:lpstr>PowerPoint Presentation</vt:lpstr>
      <vt:lpstr>    </vt:lpstr>
      <vt:lpstr>    </vt:lpstr>
      <vt:lpstr>    </vt:lpstr>
      <vt:lpstr>    </vt:lpstr>
      <vt:lpstr>    </vt:lpstr>
      <vt:lpstr>MRC-Versus Arthritis Centre for Musculoskeletal Ageing Research</vt:lpstr>
      <vt:lpstr>Skeletal Muscle – A key immune regulator</vt:lpstr>
      <vt:lpstr>How little do I need to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lordjm</dc:creator>
  <cp:lastModifiedBy>Janet Lord (Inflammation and Ageing)</cp:lastModifiedBy>
  <cp:revision>78</cp:revision>
  <dcterms:created xsi:type="dcterms:W3CDTF">2011-09-22T16:18:55Z</dcterms:created>
  <dcterms:modified xsi:type="dcterms:W3CDTF">2023-05-30T14:29:04Z</dcterms:modified>
</cp:coreProperties>
</file>