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22" r:id="rId3"/>
    <p:sldId id="333" r:id="rId4"/>
    <p:sldId id="335" r:id="rId5"/>
    <p:sldId id="334" r:id="rId6"/>
    <p:sldId id="323" r:id="rId7"/>
    <p:sldId id="332" r:id="rId8"/>
    <p:sldId id="326" r:id="rId9"/>
    <p:sldId id="260" r:id="rId10"/>
    <p:sldId id="328" r:id="rId11"/>
    <p:sldId id="261" r:id="rId12"/>
    <p:sldId id="329" r:id="rId13"/>
    <p:sldId id="330" r:id="rId14"/>
    <p:sldId id="331" r:id="rId15"/>
    <p:sldId id="3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267DE-5201-4544-B009-59A79A0D4A01}" v="508" dt="2023-06-04T09:15:53.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6506"/>
  </p:normalViewPr>
  <p:slideViewPr>
    <p:cSldViewPr snapToGrid="0">
      <p:cViewPr varScale="1">
        <p:scale>
          <a:sx n="105" d="100"/>
          <a:sy n="105" d="100"/>
        </p:scale>
        <p:origin x="1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ty Williams (Sport, Exercise and Rehabilitation Sciences)" userId="04da47d1-4a14-4ba7-87aa-78db244ae929" providerId="ADAL" clId="{9A3267DE-5201-4544-B009-59A79A0D4A01}"/>
    <pc:docChg chg="modSld">
      <pc:chgData name="Felicity Williams (Sport, Exercise and Rehabilitation Sciences)" userId="04da47d1-4a14-4ba7-87aa-78db244ae929" providerId="ADAL" clId="{9A3267DE-5201-4544-B009-59A79A0D4A01}" dt="2023-06-05T07:00:26.594" v="1" actId="14100"/>
      <pc:docMkLst>
        <pc:docMk/>
      </pc:docMkLst>
      <pc:sldChg chg="modSp mod">
        <pc:chgData name="Felicity Williams (Sport, Exercise and Rehabilitation Sciences)" userId="04da47d1-4a14-4ba7-87aa-78db244ae929" providerId="ADAL" clId="{9A3267DE-5201-4544-B009-59A79A0D4A01}" dt="2023-06-05T06:59:58.838" v="0" actId="20577"/>
        <pc:sldMkLst>
          <pc:docMk/>
          <pc:sldMk cId="3545546722" sldId="260"/>
        </pc:sldMkLst>
        <pc:spChg chg="mod">
          <ac:chgData name="Felicity Williams (Sport, Exercise and Rehabilitation Sciences)" userId="04da47d1-4a14-4ba7-87aa-78db244ae929" providerId="ADAL" clId="{9A3267DE-5201-4544-B009-59A79A0D4A01}" dt="2023-06-05T06:59:58.838" v="0" actId="20577"/>
          <ac:spMkLst>
            <pc:docMk/>
            <pc:sldMk cId="3545546722" sldId="260"/>
            <ac:spMk id="4" creationId="{4AAD73F6-B7F8-7EDD-D8A2-EB97951863AD}"/>
          </ac:spMkLst>
        </pc:spChg>
      </pc:sldChg>
      <pc:sldChg chg="modSp mod">
        <pc:chgData name="Felicity Williams (Sport, Exercise and Rehabilitation Sciences)" userId="04da47d1-4a14-4ba7-87aa-78db244ae929" providerId="ADAL" clId="{9A3267DE-5201-4544-B009-59A79A0D4A01}" dt="2023-06-05T07:00:26.594" v="1" actId="14100"/>
        <pc:sldMkLst>
          <pc:docMk/>
          <pc:sldMk cId="960826260" sldId="330"/>
        </pc:sldMkLst>
        <pc:spChg chg="mod">
          <ac:chgData name="Felicity Williams (Sport, Exercise and Rehabilitation Sciences)" userId="04da47d1-4a14-4ba7-87aa-78db244ae929" providerId="ADAL" clId="{9A3267DE-5201-4544-B009-59A79A0D4A01}" dt="2023-06-05T07:00:26.594" v="1" actId="14100"/>
          <ac:spMkLst>
            <pc:docMk/>
            <pc:sldMk cId="960826260" sldId="330"/>
            <ac:spMk id="7" creationId="{E5218B6B-9647-FC3A-E376-22A0CDE9543A}"/>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4AFE8-E041-AE40-AE54-094CB3DD688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GB"/>
        </a:p>
      </dgm:t>
    </dgm:pt>
    <dgm:pt modelId="{0A2D1469-9115-E346-9622-FBC72EB6C4E9}">
      <dgm:prSet phldrT="[Text]"/>
      <dgm:spPr/>
      <dgm:t>
        <a:bodyPr/>
        <a:lstStyle/>
        <a:p>
          <a:pPr>
            <a:lnSpc>
              <a:spcPct val="100000"/>
            </a:lnSpc>
          </a:pPr>
          <a:r>
            <a:rPr lang="en-GB" dirty="0"/>
            <a:t>Loss of muscle mass</a:t>
          </a:r>
        </a:p>
      </dgm:t>
    </dgm:pt>
    <dgm:pt modelId="{D133BA19-21E9-0648-9A1E-1ED0E47EF3CA}" type="parTrans" cxnId="{8C471F31-C3C2-9F41-91E5-17EE38B90A91}">
      <dgm:prSet/>
      <dgm:spPr/>
      <dgm:t>
        <a:bodyPr/>
        <a:lstStyle/>
        <a:p>
          <a:endParaRPr lang="en-GB"/>
        </a:p>
      </dgm:t>
    </dgm:pt>
    <dgm:pt modelId="{8F7307CC-9960-5F47-90FC-7D2B7287BD9B}" type="sibTrans" cxnId="{8C471F31-C3C2-9F41-91E5-17EE38B90A91}">
      <dgm:prSet/>
      <dgm:spPr/>
      <dgm:t>
        <a:bodyPr/>
        <a:lstStyle/>
        <a:p>
          <a:pPr>
            <a:lnSpc>
              <a:spcPct val="100000"/>
            </a:lnSpc>
          </a:pPr>
          <a:endParaRPr lang="en-GB"/>
        </a:p>
      </dgm:t>
    </dgm:pt>
    <dgm:pt modelId="{45B92FCE-110B-C346-ABC5-7BAFD02BD2BD}">
      <dgm:prSet phldrT="[Text]"/>
      <dgm:spPr/>
      <dgm:t>
        <a:bodyPr/>
        <a:lstStyle/>
        <a:p>
          <a:pPr>
            <a:lnSpc>
              <a:spcPct val="100000"/>
            </a:lnSpc>
          </a:pPr>
          <a:r>
            <a:rPr lang="en-GB" dirty="0"/>
            <a:t>Loss of muscle strength</a:t>
          </a:r>
        </a:p>
      </dgm:t>
    </dgm:pt>
    <dgm:pt modelId="{A2107B4F-F45C-704D-A488-44203FE128E2}" type="parTrans" cxnId="{33A86514-4BFC-624B-A1F6-7CD0BB3A5EBE}">
      <dgm:prSet/>
      <dgm:spPr/>
      <dgm:t>
        <a:bodyPr/>
        <a:lstStyle/>
        <a:p>
          <a:endParaRPr lang="en-GB"/>
        </a:p>
      </dgm:t>
    </dgm:pt>
    <dgm:pt modelId="{251C7DBE-AAB5-0E40-9565-29558E0A1667}" type="sibTrans" cxnId="{33A86514-4BFC-624B-A1F6-7CD0BB3A5EBE}">
      <dgm:prSet/>
      <dgm:spPr/>
      <dgm:t>
        <a:bodyPr/>
        <a:lstStyle/>
        <a:p>
          <a:pPr>
            <a:lnSpc>
              <a:spcPct val="100000"/>
            </a:lnSpc>
          </a:pPr>
          <a:endParaRPr lang="en-GB"/>
        </a:p>
      </dgm:t>
    </dgm:pt>
    <dgm:pt modelId="{DD3CA081-F75F-B74A-9484-A383410BEDBC}">
      <dgm:prSet phldrT="[Text]"/>
      <dgm:spPr/>
      <dgm:t>
        <a:bodyPr/>
        <a:lstStyle/>
        <a:p>
          <a:pPr>
            <a:lnSpc>
              <a:spcPct val="100000"/>
            </a:lnSpc>
          </a:pPr>
          <a:r>
            <a:rPr lang="en-GB" dirty="0"/>
            <a:t>Decreased physical activity</a:t>
          </a:r>
        </a:p>
      </dgm:t>
    </dgm:pt>
    <dgm:pt modelId="{E4DE40C7-465B-5E4E-98FE-51AFF5C22BC6}" type="parTrans" cxnId="{A7B24A0B-3464-1140-998C-F191AB221A7F}">
      <dgm:prSet/>
      <dgm:spPr/>
      <dgm:t>
        <a:bodyPr/>
        <a:lstStyle/>
        <a:p>
          <a:endParaRPr lang="en-GB"/>
        </a:p>
      </dgm:t>
    </dgm:pt>
    <dgm:pt modelId="{AAD88D47-569C-EC4E-9445-3C7C176C59CB}" type="sibTrans" cxnId="{A7B24A0B-3464-1140-998C-F191AB221A7F}">
      <dgm:prSet/>
      <dgm:spPr/>
      <dgm:t>
        <a:bodyPr/>
        <a:lstStyle/>
        <a:p>
          <a:pPr>
            <a:lnSpc>
              <a:spcPct val="100000"/>
            </a:lnSpc>
          </a:pPr>
          <a:endParaRPr lang="en-GB"/>
        </a:p>
      </dgm:t>
    </dgm:pt>
    <dgm:pt modelId="{73DC691C-6385-CF48-9E75-8CE9CDE46C20}">
      <dgm:prSet phldrT="[Text]"/>
      <dgm:spPr/>
      <dgm:t>
        <a:bodyPr/>
        <a:lstStyle/>
        <a:p>
          <a:pPr>
            <a:lnSpc>
              <a:spcPct val="100000"/>
            </a:lnSpc>
          </a:pPr>
          <a:r>
            <a:rPr lang="en-GB" dirty="0"/>
            <a:t>Increased risk of falls</a:t>
          </a:r>
        </a:p>
      </dgm:t>
    </dgm:pt>
    <dgm:pt modelId="{50F0FBE0-4855-C044-AB28-5FC22E675A3E}" type="parTrans" cxnId="{DFCD52E0-3C67-7041-84A4-BEC2B64A60C9}">
      <dgm:prSet/>
      <dgm:spPr/>
      <dgm:t>
        <a:bodyPr/>
        <a:lstStyle/>
        <a:p>
          <a:endParaRPr lang="en-GB"/>
        </a:p>
      </dgm:t>
    </dgm:pt>
    <dgm:pt modelId="{ACE8B255-33BF-A647-90EC-5EDBF50A649D}" type="sibTrans" cxnId="{DFCD52E0-3C67-7041-84A4-BEC2B64A60C9}">
      <dgm:prSet/>
      <dgm:spPr/>
      <dgm:t>
        <a:bodyPr/>
        <a:lstStyle/>
        <a:p>
          <a:pPr>
            <a:lnSpc>
              <a:spcPct val="100000"/>
            </a:lnSpc>
          </a:pPr>
          <a:endParaRPr lang="en-GB"/>
        </a:p>
      </dgm:t>
    </dgm:pt>
    <dgm:pt modelId="{6112E8B8-AA6A-A548-B0D7-344A6E6FDA62}">
      <dgm:prSet phldrT="[Text]"/>
      <dgm:spPr/>
      <dgm:t>
        <a:bodyPr/>
        <a:lstStyle/>
        <a:p>
          <a:pPr>
            <a:lnSpc>
              <a:spcPct val="100000"/>
            </a:lnSpc>
          </a:pPr>
          <a:r>
            <a:rPr lang="en-GB" dirty="0"/>
            <a:t>Dependency</a:t>
          </a:r>
        </a:p>
      </dgm:t>
    </dgm:pt>
    <dgm:pt modelId="{716CA5F9-1E3F-164E-B619-34B65798D221}" type="parTrans" cxnId="{B4C582E8-FFAB-7147-8DA6-88FF39CA2981}">
      <dgm:prSet/>
      <dgm:spPr/>
      <dgm:t>
        <a:bodyPr/>
        <a:lstStyle/>
        <a:p>
          <a:endParaRPr lang="en-GB"/>
        </a:p>
      </dgm:t>
    </dgm:pt>
    <dgm:pt modelId="{129FBA9A-E51E-0B40-A799-D6BA9D5CDC06}" type="sibTrans" cxnId="{B4C582E8-FFAB-7147-8DA6-88FF39CA2981}">
      <dgm:prSet/>
      <dgm:spPr/>
      <dgm:t>
        <a:bodyPr/>
        <a:lstStyle/>
        <a:p>
          <a:endParaRPr lang="en-GB"/>
        </a:p>
      </dgm:t>
    </dgm:pt>
    <dgm:pt modelId="{E4B36C4E-5EFE-3449-9C2F-590E1F56376F}">
      <dgm:prSet/>
      <dgm:spPr/>
      <dgm:t>
        <a:bodyPr/>
        <a:lstStyle/>
        <a:p>
          <a:pPr>
            <a:lnSpc>
              <a:spcPct val="100000"/>
            </a:lnSpc>
          </a:pPr>
          <a:r>
            <a:rPr lang="en-GB" dirty="0"/>
            <a:t>Increased hospital admissions</a:t>
          </a:r>
        </a:p>
      </dgm:t>
    </dgm:pt>
    <dgm:pt modelId="{0CFB0B4D-69C5-8C47-85A1-C10DC8CCBBC1}" type="parTrans" cxnId="{C19DA065-2F9B-6D4C-BCA5-A194874CACE3}">
      <dgm:prSet/>
      <dgm:spPr/>
      <dgm:t>
        <a:bodyPr/>
        <a:lstStyle/>
        <a:p>
          <a:endParaRPr lang="en-GB"/>
        </a:p>
      </dgm:t>
    </dgm:pt>
    <dgm:pt modelId="{8E2CA674-0518-1644-A7CB-69A386961784}" type="sibTrans" cxnId="{C19DA065-2F9B-6D4C-BCA5-A194874CACE3}">
      <dgm:prSet/>
      <dgm:spPr/>
      <dgm:t>
        <a:bodyPr/>
        <a:lstStyle/>
        <a:p>
          <a:pPr>
            <a:lnSpc>
              <a:spcPct val="100000"/>
            </a:lnSpc>
          </a:pPr>
          <a:endParaRPr lang="en-GB"/>
        </a:p>
      </dgm:t>
    </dgm:pt>
    <dgm:pt modelId="{0CE9B191-9647-4A6B-B274-4DCF2FC7A6A6}" type="pres">
      <dgm:prSet presAssocID="{81E4AFE8-E041-AE40-AE54-094CB3DD688C}" presName="root" presStyleCnt="0">
        <dgm:presLayoutVars>
          <dgm:dir/>
          <dgm:resizeHandles val="exact"/>
        </dgm:presLayoutVars>
      </dgm:prSet>
      <dgm:spPr/>
    </dgm:pt>
    <dgm:pt modelId="{6A69A371-6D79-41AB-B938-0D7857AA9870}" type="pres">
      <dgm:prSet presAssocID="{81E4AFE8-E041-AE40-AE54-094CB3DD688C}" presName="container" presStyleCnt="0">
        <dgm:presLayoutVars>
          <dgm:dir/>
          <dgm:resizeHandles val="exact"/>
        </dgm:presLayoutVars>
      </dgm:prSet>
      <dgm:spPr/>
    </dgm:pt>
    <dgm:pt modelId="{447553B8-6569-444C-89D2-A5E4AB1F63C3}" type="pres">
      <dgm:prSet presAssocID="{0A2D1469-9115-E346-9622-FBC72EB6C4E9}" presName="compNode" presStyleCnt="0"/>
      <dgm:spPr/>
    </dgm:pt>
    <dgm:pt modelId="{63BAAB86-6ED7-4225-8284-0265479BA016}" type="pres">
      <dgm:prSet presAssocID="{0A2D1469-9115-E346-9622-FBC72EB6C4E9}" presName="iconBgRect" presStyleLbl="bgShp" presStyleIdx="0" presStyleCnt="6"/>
      <dgm:spPr/>
    </dgm:pt>
    <dgm:pt modelId="{20FDABAF-3807-4004-B76F-0AA345DF6442}" type="pres">
      <dgm:prSet presAssocID="{0A2D1469-9115-E346-9622-FBC72EB6C4E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5473C4BF-4284-4F27-8558-368945660212}" type="pres">
      <dgm:prSet presAssocID="{0A2D1469-9115-E346-9622-FBC72EB6C4E9}" presName="spaceRect" presStyleCnt="0"/>
      <dgm:spPr/>
    </dgm:pt>
    <dgm:pt modelId="{73E8E967-0A86-45F1-994C-F99654261DD5}" type="pres">
      <dgm:prSet presAssocID="{0A2D1469-9115-E346-9622-FBC72EB6C4E9}" presName="textRect" presStyleLbl="revTx" presStyleIdx="0" presStyleCnt="6">
        <dgm:presLayoutVars>
          <dgm:chMax val="1"/>
          <dgm:chPref val="1"/>
        </dgm:presLayoutVars>
      </dgm:prSet>
      <dgm:spPr/>
    </dgm:pt>
    <dgm:pt modelId="{5423A235-648E-42DD-A770-A21DEA3F53DF}" type="pres">
      <dgm:prSet presAssocID="{8F7307CC-9960-5F47-90FC-7D2B7287BD9B}" presName="sibTrans" presStyleLbl="sibTrans2D1" presStyleIdx="0" presStyleCnt="0"/>
      <dgm:spPr/>
    </dgm:pt>
    <dgm:pt modelId="{058087CF-2BED-448F-A223-5DE5522D0E14}" type="pres">
      <dgm:prSet presAssocID="{45B92FCE-110B-C346-ABC5-7BAFD02BD2BD}" presName="compNode" presStyleCnt="0"/>
      <dgm:spPr/>
    </dgm:pt>
    <dgm:pt modelId="{83D84EAD-00B2-4CDF-8D93-C3D908C9B307}" type="pres">
      <dgm:prSet presAssocID="{45B92FCE-110B-C346-ABC5-7BAFD02BD2BD}" presName="iconBgRect" presStyleLbl="bgShp" presStyleIdx="1" presStyleCnt="6"/>
      <dgm:spPr/>
    </dgm:pt>
    <dgm:pt modelId="{EAB37D60-A724-41E4-B907-0DC59463959A}" type="pres">
      <dgm:prSet presAssocID="{45B92FCE-110B-C346-ABC5-7BAFD02BD2B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cle Arm"/>
        </a:ext>
      </dgm:extLst>
    </dgm:pt>
    <dgm:pt modelId="{20CB1519-3920-485C-8401-D75AB77493D1}" type="pres">
      <dgm:prSet presAssocID="{45B92FCE-110B-C346-ABC5-7BAFD02BD2BD}" presName="spaceRect" presStyleCnt="0"/>
      <dgm:spPr/>
    </dgm:pt>
    <dgm:pt modelId="{55128D5D-3BA2-41A0-B67B-A4E5F2FEF83A}" type="pres">
      <dgm:prSet presAssocID="{45B92FCE-110B-C346-ABC5-7BAFD02BD2BD}" presName="textRect" presStyleLbl="revTx" presStyleIdx="1" presStyleCnt="6">
        <dgm:presLayoutVars>
          <dgm:chMax val="1"/>
          <dgm:chPref val="1"/>
        </dgm:presLayoutVars>
      </dgm:prSet>
      <dgm:spPr/>
    </dgm:pt>
    <dgm:pt modelId="{DD2FF6E2-D04D-4A9E-B6A3-57B26016D300}" type="pres">
      <dgm:prSet presAssocID="{251C7DBE-AAB5-0E40-9565-29558E0A1667}" presName="sibTrans" presStyleLbl="sibTrans2D1" presStyleIdx="0" presStyleCnt="0"/>
      <dgm:spPr/>
    </dgm:pt>
    <dgm:pt modelId="{5D014C8A-025C-442F-9A2A-23F1BC52C952}" type="pres">
      <dgm:prSet presAssocID="{DD3CA081-F75F-B74A-9484-A383410BEDBC}" presName="compNode" presStyleCnt="0"/>
      <dgm:spPr/>
    </dgm:pt>
    <dgm:pt modelId="{4D655BF7-47D4-4012-A365-D672ECAC5AD3}" type="pres">
      <dgm:prSet presAssocID="{DD3CA081-F75F-B74A-9484-A383410BEDBC}" presName="iconBgRect" presStyleLbl="bgShp" presStyleIdx="2" presStyleCnt="6"/>
      <dgm:spPr/>
    </dgm:pt>
    <dgm:pt modelId="{BB48F040-B79C-4E0D-A2CD-B8DCE08C7F05}" type="pres">
      <dgm:prSet presAssocID="{DD3CA081-F75F-B74A-9484-A383410BEDB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2CF28E00-C47F-48D7-80CC-A0079132439B}" type="pres">
      <dgm:prSet presAssocID="{DD3CA081-F75F-B74A-9484-A383410BEDBC}" presName="spaceRect" presStyleCnt="0"/>
      <dgm:spPr/>
    </dgm:pt>
    <dgm:pt modelId="{8CE6980F-82EE-4541-8EB9-0DE79F33B4F6}" type="pres">
      <dgm:prSet presAssocID="{DD3CA081-F75F-B74A-9484-A383410BEDBC}" presName="textRect" presStyleLbl="revTx" presStyleIdx="2" presStyleCnt="6">
        <dgm:presLayoutVars>
          <dgm:chMax val="1"/>
          <dgm:chPref val="1"/>
        </dgm:presLayoutVars>
      </dgm:prSet>
      <dgm:spPr/>
    </dgm:pt>
    <dgm:pt modelId="{98A128B9-54FF-4111-8CA1-092670FF71ED}" type="pres">
      <dgm:prSet presAssocID="{AAD88D47-569C-EC4E-9445-3C7C176C59CB}" presName="sibTrans" presStyleLbl="sibTrans2D1" presStyleIdx="0" presStyleCnt="0"/>
      <dgm:spPr/>
    </dgm:pt>
    <dgm:pt modelId="{93888A03-75B0-42F1-AF21-627623C80721}" type="pres">
      <dgm:prSet presAssocID="{73DC691C-6385-CF48-9E75-8CE9CDE46C20}" presName="compNode" presStyleCnt="0"/>
      <dgm:spPr/>
    </dgm:pt>
    <dgm:pt modelId="{B0C942AE-5CC9-4732-83AB-188369B1B961}" type="pres">
      <dgm:prSet presAssocID="{73DC691C-6385-CF48-9E75-8CE9CDE46C20}" presName="iconBgRect" presStyleLbl="bgShp" presStyleIdx="3" presStyleCnt="6"/>
      <dgm:spPr/>
    </dgm:pt>
    <dgm:pt modelId="{267F2E82-004E-48EF-B067-D6F77FE863F7}" type="pres">
      <dgm:prSet presAssocID="{73DC691C-6385-CF48-9E75-8CE9CDE46C2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wnward trend"/>
        </a:ext>
      </dgm:extLst>
    </dgm:pt>
    <dgm:pt modelId="{37DEFD1F-9E26-47D7-906E-986510D1C23C}" type="pres">
      <dgm:prSet presAssocID="{73DC691C-6385-CF48-9E75-8CE9CDE46C20}" presName="spaceRect" presStyleCnt="0"/>
      <dgm:spPr/>
    </dgm:pt>
    <dgm:pt modelId="{F67C59CE-18BA-4CB2-B681-0B2CCB15A883}" type="pres">
      <dgm:prSet presAssocID="{73DC691C-6385-CF48-9E75-8CE9CDE46C20}" presName="textRect" presStyleLbl="revTx" presStyleIdx="3" presStyleCnt="6">
        <dgm:presLayoutVars>
          <dgm:chMax val="1"/>
          <dgm:chPref val="1"/>
        </dgm:presLayoutVars>
      </dgm:prSet>
      <dgm:spPr/>
    </dgm:pt>
    <dgm:pt modelId="{CBF9CF73-AF7F-41A2-813C-45177BEFF5DD}" type="pres">
      <dgm:prSet presAssocID="{ACE8B255-33BF-A647-90EC-5EDBF50A649D}" presName="sibTrans" presStyleLbl="sibTrans2D1" presStyleIdx="0" presStyleCnt="0"/>
      <dgm:spPr/>
    </dgm:pt>
    <dgm:pt modelId="{15B4E046-90A5-4739-AB8C-6B3AAA9A1699}" type="pres">
      <dgm:prSet presAssocID="{E4B36C4E-5EFE-3449-9C2F-590E1F56376F}" presName="compNode" presStyleCnt="0"/>
      <dgm:spPr/>
    </dgm:pt>
    <dgm:pt modelId="{42C367F5-20F2-4CA6-BC24-FAA56E757AAD}" type="pres">
      <dgm:prSet presAssocID="{E4B36C4E-5EFE-3449-9C2F-590E1F56376F}" presName="iconBgRect" presStyleLbl="bgShp" presStyleIdx="4" presStyleCnt="6"/>
      <dgm:spPr/>
    </dgm:pt>
    <dgm:pt modelId="{3C76100D-0F9B-4FF3-B1E0-0BC1727A9C4D}" type="pres">
      <dgm:prSet presAssocID="{E4B36C4E-5EFE-3449-9C2F-590E1F5637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615AD8BB-836E-453B-8A17-034C37C3E5B4}" type="pres">
      <dgm:prSet presAssocID="{E4B36C4E-5EFE-3449-9C2F-590E1F56376F}" presName="spaceRect" presStyleCnt="0"/>
      <dgm:spPr/>
    </dgm:pt>
    <dgm:pt modelId="{FDA95795-BED1-4F42-BD23-0E5FC41EF9DD}" type="pres">
      <dgm:prSet presAssocID="{E4B36C4E-5EFE-3449-9C2F-590E1F56376F}" presName="textRect" presStyleLbl="revTx" presStyleIdx="4" presStyleCnt="6">
        <dgm:presLayoutVars>
          <dgm:chMax val="1"/>
          <dgm:chPref val="1"/>
        </dgm:presLayoutVars>
      </dgm:prSet>
      <dgm:spPr/>
    </dgm:pt>
    <dgm:pt modelId="{BD63AEDF-3A2F-4D8D-B587-72AE9FE56A4D}" type="pres">
      <dgm:prSet presAssocID="{8E2CA674-0518-1644-A7CB-69A386961784}" presName="sibTrans" presStyleLbl="sibTrans2D1" presStyleIdx="0" presStyleCnt="0"/>
      <dgm:spPr/>
    </dgm:pt>
    <dgm:pt modelId="{7FC1EE93-097F-4C82-B97B-8A5A56FF2505}" type="pres">
      <dgm:prSet presAssocID="{6112E8B8-AA6A-A548-B0D7-344A6E6FDA62}" presName="compNode" presStyleCnt="0"/>
      <dgm:spPr/>
    </dgm:pt>
    <dgm:pt modelId="{467007BA-6DCE-460D-A5B6-1EE27F412B7C}" type="pres">
      <dgm:prSet presAssocID="{6112E8B8-AA6A-A548-B0D7-344A6E6FDA62}" presName="iconBgRect" presStyleLbl="bgShp" presStyleIdx="5" presStyleCnt="6"/>
      <dgm:spPr/>
    </dgm:pt>
    <dgm:pt modelId="{8BF8E443-BED7-4C48-850E-3EA4A28DD55C}" type="pres">
      <dgm:prSet presAssocID="{6112E8B8-AA6A-A548-B0D7-344A6E6FDA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dical"/>
        </a:ext>
      </dgm:extLst>
    </dgm:pt>
    <dgm:pt modelId="{6B5E0E7C-1599-483A-8948-9B4F4EA3723E}" type="pres">
      <dgm:prSet presAssocID="{6112E8B8-AA6A-A548-B0D7-344A6E6FDA62}" presName="spaceRect" presStyleCnt="0"/>
      <dgm:spPr/>
    </dgm:pt>
    <dgm:pt modelId="{DF221761-75CD-41D9-A83E-11399BD0AB3F}" type="pres">
      <dgm:prSet presAssocID="{6112E8B8-AA6A-A548-B0D7-344A6E6FDA62}" presName="textRect" presStyleLbl="revTx" presStyleIdx="5" presStyleCnt="6">
        <dgm:presLayoutVars>
          <dgm:chMax val="1"/>
          <dgm:chPref val="1"/>
        </dgm:presLayoutVars>
      </dgm:prSet>
      <dgm:spPr/>
    </dgm:pt>
  </dgm:ptLst>
  <dgm:cxnLst>
    <dgm:cxn modelId="{A7B24A0B-3464-1140-998C-F191AB221A7F}" srcId="{81E4AFE8-E041-AE40-AE54-094CB3DD688C}" destId="{DD3CA081-F75F-B74A-9484-A383410BEDBC}" srcOrd="2" destOrd="0" parTransId="{E4DE40C7-465B-5E4E-98FE-51AFF5C22BC6}" sibTransId="{AAD88D47-569C-EC4E-9445-3C7C176C59CB}"/>
    <dgm:cxn modelId="{33A86514-4BFC-624B-A1F6-7CD0BB3A5EBE}" srcId="{81E4AFE8-E041-AE40-AE54-094CB3DD688C}" destId="{45B92FCE-110B-C346-ABC5-7BAFD02BD2BD}" srcOrd="1" destOrd="0" parTransId="{A2107B4F-F45C-704D-A488-44203FE128E2}" sibTransId="{251C7DBE-AAB5-0E40-9565-29558E0A1667}"/>
    <dgm:cxn modelId="{AD833324-F0B3-A843-8DF5-F2A37A01306E}" type="presOf" srcId="{0A2D1469-9115-E346-9622-FBC72EB6C4E9}" destId="{73E8E967-0A86-45F1-994C-F99654261DD5}" srcOrd="0" destOrd="0" presId="urn:microsoft.com/office/officeart/2018/2/layout/IconCircleList"/>
    <dgm:cxn modelId="{D6BF5F28-44A8-E645-9AD8-7F1276F0F62C}" type="presOf" srcId="{AAD88D47-569C-EC4E-9445-3C7C176C59CB}" destId="{98A128B9-54FF-4111-8CA1-092670FF71ED}" srcOrd="0" destOrd="0" presId="urn:microsoft.com/office/officeart/2018/2/layout/IconCircleList"/>
    <dgm:cxn modelId="{8C471F31-C3C2-9F41-91E5-17EE38B90A91}" srcId="{81E4AFE8-E041-AE40-AE54-094CB3DD688C}" destId="{0A2D1469-9115-E346-9622-FBC72EB6C4E9}" srcOrd="0" destOrd="0" parTransId="{D133BA19-21E9-0648-9A1E-1ED0E47EF3CA}" sibTransId="{8F7307CC-9960-5F47-90FC-7D2B7287BD9B}"/>
    <dgm:cxn modelId="{4F0B0933-065E-B941-8497-2A4AA24616A3}" type="presOf" srcId="{8F7307CC-9960-5F47-90FC-7D2B7287BD9B}" destId="{5423A235-648E-42DD-A770-A21DEA3F53DF}" srcOrd="0" destOrd="0" presId="urn:microsoft.com/office/officeart/2018/2/layout/IconCircleList"/>
    <dgm:cxn modelId="{C19DA065-2F9B-6D4C-BCA5-A194874CACE3}" srcId="{81E4AFE8-E041-AE40-AE54-094CB3DD688C}" destId="{E4B36C4E-5EFE-3449-9C2F-590E1F56376F}" srcOrd="4" destOrd="0" parTransId="{0CFB0B4D-69C5-8C47-85A1-C10DC8CCBBC1}" sibTransId="{8E2CA674-0518-1644-A7CB-69A386961784}"/>
    <dgm:cxn modelId="{4C0FD87E-AAF5-5E4B-A031-AB2A74CDE220}" type="presOf" srcId="{251C7DBE-AAB5-0E40-9565-29558E0A1667}" destId="{DD2FF6E2-D04D-4A9E-B6A3-57B26016D300}" srcOrd="0" destOrd="0" presId="urn:microsoft.com/office/officeart/2018/2/layout/IconCircleList"/>
    <dgm:cxn modelId="{330AEC88-DE1F-F148-A15E-E33ED09381BF}" type="presOf" srcId="{73DC691C-6385-CF48-9E75-8CE9CDE46C20}" destId="{F67C59CE-18BA-4CB2-B681-0B2CCB15A883}" srcOrd="0" destOrd="0" presId="urn:microsoft.com/office/officeart/2018/2/layout/IconCircleList"/>
    <dgm:cxn modelId="{31DD5C96-6AAF-3A41-92CE-69133BEEAADC}" type="presOf" srcId="{ACE8B255-33BF-A647-90EC-5EDBF50A649D}" destId="{CBF9CF73-AF7F-41A2-813C-45177BEFF5DD}" srcOrd="0" destOrd="0" presId="urn:microsoft.com/office/officeart/2018/2/layout/IconCircleList"/>
    <dgm:cxn modelId="{32D30D9B-4979-4640-B015-19D6116C3512}" type="presOf" srcId="{8E2CA674-0518-1644-A7CB-69A386961784}" destId="{BD63AEDF-3A2F-4D8D-B587-72AE9FE56A4D}" srcOrd="0" destOrd="0" presId="urn:microsoft.com/office/officeart/2018/2/layout/IconCircleList"/>
    <dgm:cxn modelId="{616364C0-0CE2-064B-B035-C229ACFC48CA}" type="presOf" srcId="{DD3CA081-F75F-B74A-9484-A383410BEDBC}" destId="{8CE6980F-82EE-4541-8EB9-0DE79F33B4F6}" srcOrd="0" destOrd="0" presId="urn:microsoft.com/office/officeart/2018/2/layout/IconCircleList"/>
    <dgm:cxn modelId="{299626C7-38F1-114A-8066-D0211DCB158E}" type="presOf" srcId="{6112E8B8-AA6A-A548-B0D7-344A6E6FDA62}" destId="{DF221761-75CD-41D9-A83E-11399BD0AB3F}" srcOrd="0" destOrd="0" presId="urn:microsoft.com/office/officeart/2018/2/layout/IconCircleList"/>
    <dgm:cxn modelId="{7A640EDF-8075-EF46-84AA-8B33B5FE6CC1}" type="presOf" srcId="{45B92FCE-110B-C346-ABC5-7BAFD02BD2BD}" destId="{55128D5D-3BA2-41A0-B67B-A4E5F2FEF83A}" srcOrd="0" destOrd="0" presId="urn:microsoft.com/office/officeart/2018/2/layout/IconCircleList"/>
    <dgm:cxn modelId="{DFCD52E0-3C67-7041-84A4-BEC2B64A60C9}" srcId="{81E4AFE8-E041-AE40-AE54-094CB3DD688C}" destId="{73DC691C-6385-CF48-9E75-8CE9CDE46C20}" srcOrd="3" destOrd="0" parTransId="{50F0FBE0-4855-C044-AB28-5FC22E675A3E}" sibTransId="{ACE8B255-33BF-A647-90EC-5EDBF50A649D}"/>
    <dgm:cxn modelId="{B4C582E8-FFAB-7147-8DA6-88FF39CA2981}" srcId="{81E4AFE8-E041-AE40-AE54-094CB3DD688C}" destId="{6112E8B8-AA6A-A548-B0D7-344A6E6FDA62}" srcOrd="5" destOrd="0" parTransId="{716CA5F9-1E3F-164E-B619-34B65798D221}" sibTransId="{129FBA9A-E51E-0B40-A799-D6BA9D5CDC06}"/>
    <dgm:cxn modelId="{7BE6FCE8-F940-C64B-B284-FA23B105BD70}" type="presOf" srcId="{81E4AFE8-E041-AE40-AE54-094CB3DD688C}" destId="{0CE9B191-9647-4A6B-B274-4DCF2FC7A6A6}" srcOrd="0" destOrd="0" presId="urn:microsoft.com/office/officeart/2018/2/layout/IconCircleList"/>
    <dgm:cxn modelId="{072EAEEB-163C-334E-9B51-AA692B2287BC}" type="presOf" srcId="{E4B36C4E-5EFE-3449-9C2F-590E1F56376F}" destId="{FDA95795-BED1-4F42-BD23-0E5FC41EF9DD}" srcOrd="0" destOrd="0" presId="urn:microsoft.com/office/officeart/2018/2/layout/IconCircleList"/>
    <dgm:cxn modelId="{B41B09BD-4870-7E48-848C-DC8FB46CEDEF}" type="presParOf" srcId="{0CE9B191-9647-4A6B-B274-4DCF2FC7A6A6}" destId="{6A69A371-6D79-41AB-B938-0D7857AA9870}" srcOrd="0" destOrd="0" presId="urn:microsoft.com/office/officeart/2018/2/layout/IconCircleList"/>
    <dgm:cxn modelId="{98A56566-5BC7-9D45-856A-6586E72121E1}" type="presParOf" srcId="{6A69A371-6D79-41AB-B938-0D7857AA9870}" destId="{447553B8-6569-444C-89D2-A5E4AB1F63C3}" srcOrd="0" destOrd="0" presId="urn:microsoft.com/office/officeart/2018/2/layout/IconCircleList"/>
    <dgm:cxn modelId="{48DC3B1B-D463-8643-83EA-B83A1025CB1A}" type="presParOf" srcId="{447553B8-6569-444C-89D2-A5E4AB1F63C3}" destId="{63BAAB86-6ED7-4225-8284-0265479BA016}" srcOrd="0" destOrd="0" presId="urn:microsoft.com/office/officeart/2018/2/layout/IconCircleList"/>
    <dgm:cxn modelId="{920A45A3-9DCA-854E-9929-52585557E682}" type="presParOf" srcId="{447553B8-6569-444C-89D2-A5E4AB1F63C3}" destId="{20FDABAF-3807-4004-B76F-0AA345DF6442}" srcOrd="1" destOrd="0" presId="urn:microsoft.com/office/officeart/2018/2/layout/IconCircleList"/>
    <dgm:cxn modelId="{9128206C-29F0-B240-AF63-A4DF001242F4}" type="presParOf" srcId="{447553B8-6569-444C-89D2-A5E4AB1F63C3}" destId="{5473C4BF-4284-4F27-8558-368945660212}" srcOrd="2" destOrd="0" presId="urn:microsoft.com/office/officeart/2018/2/layout/IconCircleList"/>
    <dgm:cxn modelId="{190AE76B-2BC6-BB48-882F-D41D4D483822}" type="presParOf" srcId="{447553B8-6569-444C-89D2-A5E4AB1F63C3}" destId="{73E8E967-0A86-45F1-994C-F99654261DD5}" srcOrd="3" destOrd="0" presId="urn:microsoft.com/office/officeart/2018/2/layout/IconCircleList"/>
    <dgm:cxn modelId="{C12242A3-6736-AF4E-9BAF-05B10346A3F0}" type="presParOf" srcId="{6A69A371-6D79-41AB-B938-0D7857AA9870}" destId="{5423A235-648E-42DD-A770-A21DEA3F53DF}" srcOrd="1" destOrd="0" presId="urn:microsoft.com/office/officeart/2018/2/layout/IconCircleList"/>
    <dgm:cxn modelId="{DE3BDAAB-CB2D-FD42-B158-2711C7DD9665}" type="presParOf" srcId="{6A69A371-6D79-41AB-B938-0D7857AA9870}" destId="{058087CF-2BED-448F-A223-5DE5522D0E14}" srcOrd="2" destOrd="0" presId="urn:microsoft.com/office/officeart/2018/2/layout/IconCircleList"/>
    <dgm:cxn modelId="{2C8E857C-9CBD-E342-90BD-EC305721F996}" type="presParOf" srcId="{058087CF-2BED-448F-A223-5DE5522D0E14}" destId="{83D84EAD-00B2-4CDF-8D93-C3D908C9B307}" srcOrd="0" destOrd="0" presId="urn:microsoft.com/office/officeart/2018/2/layout/IconCircleList"/>
    <dgm:cxn modelId="{5CA51039-B7B1-FB47-99D7-502F401F36CD}" type="presParOf" srcId="{058087CF-2BED-448F-A223-5DE5522D0E14}" destId="{EAB37D60-A724-41E4-B907-0DC59463959A}" srcOrd="1" destOrd="0" presId="urn:microsoft.com/office/officeart/2018/2/layout/IconCircleList"/>
    <dgm:cxn modelId="{12008638-FE9F-7642-B5E8-B42C67C13A18}" type="presParOf" srcId="{058087CF-2BED-448F-A223-5DE5522D0E14}" destId="{20CB1519-3920-485C-8401-D75AB77493D1}" srcOrd="2" destOrd="0" presId="urn:microsoft.com/office/officeart/2018/2/layout/IconCircleList"/>
    <dgm:cxn modelId="{1F17E5CD-EE20-9D42-8C0D-3DA35895CC8C}" type="presParOf" srcId="{058087CF-2BED-448F-A223-5DE5522D0E14}" destId="{55128D5D-3BA2-41A0-B67B-A4E5F2FEF83A}" srcOrd="3" destOrd="0" presId="urn:microsoft.com/office/officeart/2018/2/layout/IconCircleList"/>
    <dgm:cxn modelId="{E2424595-514F-5F4B-9CAB-1468953F170E}" type="presParOf" srcId="{6A69A371-6D79-41AB-B938-0D7857AA9870}" destId="{DD2FF6E2-D04D-4A9E-B6A3-57B26016D300}" srcOrd="3" destOrd="0" presId="urn:microsoft.com/office/officeart/2018/2/layout/IconCircleList"/>
    <dgm:cxn modelId="{4B0DC8B8-3144-8140-8595-5B67A8B1FAD8}" type="presParOf" srcId="{6A69A371-6D79-41AB-B938-0D7857AA9870}" destId="{5D014C8A-025C-442F-9A2A-23F1BC52C952}" srcOrd="4" destOrd="0" presId="urn:microsoft.com/office/officeart/2018/2/layout/IconCircleList"/>
    <dgm:cxn modelId="{0DB8E7ED-0C9E-CD48-BF82-C4FEA04BB4AE}" type="presParOf" srcId="{5D014C8A-025C-442F-9A2A-23F1BC52C952}" destId="{4D655BF7-47D4-4012-A365-D672ECAC5AD3}" srcOrd="0" destOrd="0" presId="urn:microsoft.com/office/officeart/2018/2/layout/IconCircleList"/>
    <dgm:cxn modelId="{5C8A27F5-F1CA-D644-A6BB-EA7BE4EE7C0E}" type="presParOf" srcId="{5D014C8A-025C-442F-9A2A-23F1BC52C952}" destId="{BB48F040-B79C-4E0D-A2CD-B8DCE08C7F05}" srcOrd="1" destOrd="0" presId="urn:microsoft.com/office/officeart/2018/2/layout/IconCircleList"/>
    <dgm:cxn modelId="{EF81E50C-7158-E54A-9897-7A59ECACB7E8}" type="presParOf" srcId="{5D014C8A-025C-442F-9A2A-23F1BC52C952}" destId="{2CF28E00-C47F-48D7-80CC-A0079132439B}" srcOrd="2" destOrd="0" presId="urn:microsoft.com/office/officeart/2018/2/layout/IconCircleList"/>
    <dgm:cxn modelId="{22A7CA7F-315F-2242-AB4F-872C24C6A0D9}" type="presParOf" srcId="{5D014C8A-025C-442F-9A2A-23F1BC52C952}" destId="{8CE6980F-82EE-4541-8EB9-0DE79F33B4F6}" srcOrd="3" destOrd="0" presId="urn:microsoft.com/office/officeart/2018/2/layout/IconCircleList"/>
    <dgm:cxn modelId="{6BC185F0-BD61-A64C-8DD9-FE17C5E1685A}" type="presParOf" srcId="{6A69A371-6D79-41AB-B938-0D7857AA9870}" destId="{98A128B9-54FF-4111-8CA1-092670FF71ED}" srcOrd="5" destOrd="0" presId="urn:microsoft.com/office/officeart/2018/2/layout/IconCircleList"/>
    <dgm:cxn modelId="{72D4240D-E404-894C-8AD6-2A4CB724579C}" type="presParOf" srcId="{6A69A371-6D79-41AB-B938-0D7857AA9870}" destId="{93888A03-75B0-42F1-AF21-627623C80721}" srcOrd="6" destOrd="0" presId="urn:microsoft.com/office/officeart/2018/2/layout/IconCircleList"/>
    <dgm:cxn modelId="{CD75B1A4-B127-F249-A015-0F37C67A3E1F}" type="presParOf" srcId="{93888A03-75B0-42F1-AF21-627623C80721}" destId="{B0C942AE-5CC9-4732-83AB-188369B1B961}" srcOrd="0" destOrd="0" presId="urn:microsoft.com/office/officeart/2018/2/layout/IconCircleList"/>
    <dgm:cxn modelId="{0A557244-7AE6-9F47-9434-1A1C8205373A}" type="presParOf" srcId="{93888A03-75B0-42F1-AF21-627623C80721}" destId="{267F2E82-004E-48EF-B067-D6F77FE863F7}" srcOrd="1" destOrd="0" presId="urn:microsoft.com/office/officeart/2018/2/layout/IconCircleList"/>
    <dgm:cxn modelId="{B936BE56-DFF8-F24A-84CB-9E43FBD7377C}" type="presParOf" srcId="{93888A03-75B0-42F1-AF21-627623C80721}" destId="{37DEFD1F-9E26-47D7-906E-986510D1C23C}" srcOrd="2" destOrd="0" presId="urn:microsoft.com/office/officeart/2018/2/layout/IconCircleList"/>
    <dgm:cxn modelId="{3160C7D5-CFF6-904C-8537-F508898D4BA3}" type="presParOf" srcId="{93888A03-75B0-42F1-AF21-627623C80721}" destId="{F67C59CE-18BA-4CB2-B681-0B2CCB15A883}" srcOrd="3" destOrd="0" presId="urn:microsoft.com/office/officeart/2018/2/layout/IconCircleList"/>
    <dgm:cxn modelId="{46F3ECAA-4ADD-1F4C-B3DA-5E7BF947AB02}" type="presParOf" srcId="{6A69A371-6D79-41AB-B938-0D7857AA9870}" destId="{CBF9CF73-AF7F-41A2-813C-45177BEFF5DD}" srcOrd="7" destOrd="0" presId="urn:microsoft.com/office/officeart/2018/2/layout/IconCircleList"/>
    <dgm:cxn modelId="{C48AE6DA-6080-D543-8DC7-9CA1F65B85B2}" type="presParOf" srcId="{6A69A371-6D79-41AB-B938-0D7857AA9870}" destId="{15B4E046-90A5-4739-AB8C-6B3AAA9A1699}" srcOrd="8" destOrd="0" presId="urn:microsoft.com/office/officeart/2018/2/layout/IconCircleList"/>
    <dgm:cxn modelId="{04D419C2-7E85-4144-B1C8-CBB1573D9163}" type="presParOf" srcId="{15B4E046-90A5-4739-AB8C-6B3AAA9A1699}" destId="{42C367F5-20F2-4CA6-BC24-FAA56E757AAD}" srcOrd="0" destOrd="0" presId="urn:microsoft.com/office/officeart/2018/2/layout/IconCircleList"/>
    <dgm:cxn modelId="{826191B6-51BA-0E44-B96F-7B0DE2FC6CC3}" type="presParOf" srcId="{15B4E046-90A5-4739-AB8C-6B3AAA9A1699}" destId="{3C76100D-0F9B-4FF3-B1E0-0BC1727A9C4D}" srcOrd="1" destOrd="0" presId="urn:microsoft.com/office/officeart/2018/2/layout/IconCircleList"/>
    <dgm:cxn modelId="{C951B5C3-AC5A-A947-A164-5D25E264C439}" type="presParOf" srcId="{15B4E046-90A5-4739-AB8C-6B3AAA9A1699}" destId="{615AD8BB-836E-453B-8A17-034C37C3E5B4}" srcOrd="2" destOrd="0" presId="urn:microsoft.com/office/officeart/2018/2/layout/IconCircleList"/>
    <dgm:cxn modelId="{8FF534E6-B365-AD49-B774-9767E738BDCB}" type="presParOf" srcId="{15B4E046-90A5-4739-AB8C-6B3AAA9A1699}" destId="{FDA95795-BED1-4F42-BD23-0E5FC41EF9DD}" srcOrd="3" destOrd="0" presId="urn:microsoft.com/office/officeart/2018/2/layout/IconCircleList"/>
    <dgm:cxn modelId="{77767CFC-6713-914B-A5B1-4A4ABC322712}" type="presParOf" srcId="{6A69A371-6D79-41AB-B938-0D7857AA9870}" destId="{BD63AEDF-3A2F-4D8D-B587-72AE9FE56A4D}" srcOrd="9" destOrd="0" presId="urn:microsoft.com/office/officeart/2018/2/layout/IconCircleList"/>
    <dgm:cxn modelId="{880CEA89-F20A-B44B-8136-B24E6EC540AC}" type="presParOf" srcId="{6A69A371-6D79-41AB-B938-0D7857AA9870}" destId="{7FC1EE93-097F-4C82-B97B-8A5A56FF2505}" srcOrd="10" destOrd="0" presId="urn:microsoft.com/office/officeart/2018/2/layout/IconCircleList"/>
    <dgm:cxn modelId="{13BE6712-4541-3F49-9F6A-38A701490C97}" type="presParOf" srcId="{7FC1EE93-097F-4C82-B97B-8A5A56FF2505}" destId="{467007BA-6DCE-460D-A5B6-1EE27F412B7C}" srcOrd="0" destOrd="0" presId="urn:microsoft.com/office/officeart/2018/2/layout/IconCircleList"/>
    <dgm:cxn modelId="{49D188AD-573B-9348-8C2D-AC0C4B6CC95B}" type="presParOf" srcId="{7FC1EE93-097F-4C82-B97B-8A5A56FF2505}" destId="{8BF8E443-BED7-4C48-850E-3EA4A28DD55C}" srcOrd="1" destOrd="0" presId="urn:microsoft.com/office/officeart/2018/2/layout/IconCircleList"/>
    <dgm:cxn modelId="{BF048CD2-370E-4F44-87DC-F6D64DA84CB6}" type="presParOf" srcId="{7FC1EE93-097F-4C82-B97B-8A5A56FF2505}" destId="{6B5E0E7C-1599-483A-8948-9B4F4EA3723E}" srcOrd="2" destOrd="0" presId="urn:microsoft.com/office/officeart/2018/2/layout/IconCircleList"/>
    <dgm:cxn modelId="{F09FEDC4-ACF2-E94F-B14C-F9D7F115AC75}" type="presParOf" srcId="{7FC1EE93-097F-4C82-B97B-8A5A56FF2505}" destId="{DF221761-75CD-41D9-A83E-11399BD0AB3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F9489BE-50B2-4235-8029-8AE32B041D38}" type="doc">
      <dgm:prSet loTypeId="urn:microsoft.com/office/officeart/2005/8/layout/vProcess5" loCatId="process" qsTypeId="urn:microsoft.com/office/officeart/2005/8/quickstyle/simple5" qsCatId="simple" csTypeId="urn:microsoft.com/office/officeart/2005/8/colors/accent2_2" csCatId="accent2" phldr="1"/>
      <dgm:spPr/>
      <dgm:t>
        <a:bodyPr/>
        <a:lstStyle/>
        <a:p>
          <a:endParaRPr lang="en-US"/>
        </a:p>
      </dgm:t>
    </dgm:pt>
    <dgm:pt modelId="{725C51C4-03AF-4905-8CD8-1FBB20BF52BA}">
      <dgm:prSet/>
      <dgm:spPr/>
      <dgm:t>
        <a:bodyPr/>
        <a:lstStyle/>
        <a:p>
          <a:r>
            <a:rPr lang="en-US"/>
            <a:t>Improves muscle growth</a:t>
          </a:r>
        </a:p>
      </dgm:t>
    </dgm:pt>
    <dgm:pt modelId="{82AF2B6B-B90E-468D-8ECF-E6D10E2B07EA}" type="parTrans" cxnId="{8AA69F16-F5EB-4D60-9E5B-02588F4A56AE}">
      <dgm:prSet/>
      <dgm:spPr/>
      <dgm:t>
        <a:bodyPr/>
        <a:lstStyle/>
        <a:p>
          <a:endParaRPr lang="en-US"/>
        </a:p>
      </dgm:t>
    </dgm:pt>
    <dgm:pt modelId="{7392B495-CE80-4D57-BD43-094E045874BD}" type="sibTrans" cxnId="{8AA69F16-F5EB-4D60-9E5B-02588F4A56AE}">
      <dgm:prSet/>
      <dgm:spPr/>
      <dgm:t>
        <a:bodyPr/>
        <a:lstStyle/>
        <a:p>
          <a:endParaRPr lang="en-US"/>
        </a:p>
      </dgm:t>
    </dgm:pt>
    <dgm:pt modelId="{3B97B5DA-6404-4679-ADCD-A656AEE90990}">
      <dgm:prSet/>
      <dgm:spPr/>
      <dgm:t>
        <a:bodyPr/>
        <a:lstStyle/>
        <a:p>
          <a:r>
            <a:rPr lang="en-US" dirty="0"/>
            <a:t>Bone density</a:t>
          </a:r>
        </a:p>
      </dgm:t>
    </dgm:pt>
    <dgm:pt modelId="{9636ED32-31AF-490B-A48D-9C8569B51B83}" type="parTrans" cxnId="{1BA24468-86A1-4CE8-9A49-452D0E95C2DA}">
      <dgm:prSet/>
      <dgm:spPr/>
      <dgm:t>
        <a:bodyPr/>
        <a:lstStyle/>
        <a:p>
          <a:endParaRPr lang="en-US"/>
        </a:p>
      </dgm:t>
    </dgm:pt>
    <dgm:pt modelId="{C85EE0B4-B144-4F79-9B06-DAA737EE77CB}" type="sibTrans" cxnId="{1BA24468-86A1-4CE8-9A49-452D0E95C2DA}">
      <dgm:prSet/>
      <dgm:spPr/>
      <dgm:t>
        <a:bodyPr/>
        <a:lstStyle/>
        <a:p>
          <a:endParaRPr lang="en-US"/>
        </a:p>
      </dgm:t>
    </dgm:pt>
    <dgm:pt modelId="{C400491A-88F4-478F-8350-E93DBF54BA8F}">
      <dgm:prSet/>
      <dgm:spPr/>
      <dgm:t>
        <a:bodyPr/>
        <a:lstStyle/>
        <a:p>
          <a:r>
            <a:rPr lang="en-US" dirty="0"/>
            <a:t>Reduces falls</a:t>
          </a:r>
        </a:p>
      </dgm:t>
    </dgm:pt>
    <dgm:pt modelId="{AEC89EB5-312E-4EEF-B0EF-7C4AC6300D8B}" type="parTrans" cxnId="{4AC99A57-339D-4E82-B77A-07BF1D36D60F}">
      <dgm:prSet/>
      <dgm:spPr/>
      <dgm:t>
        <a:bodyPr/>
        <a:lstStyle/>
        <a:p>
          <a:endParaRPr lang="en-US"/>
        </a:p>
      </dgm:t>
    </dgm:pt>
    <dgm:pt modelId="{D17442AF-D6CA-45B1-A791-7054483FB6C2}" type="sibTrans" cxnId="{4AC99A57-339D-4E82-B77A-07BF1D36D60F}">
      <dgm:prSet/>
      <dgm:spPr/>
      <dgm:t>
        <a:bodyPr/>
        <a:lstStyle/>
        <a:p>
          <a:endParaRPr lang="en-US"/>
        </a:p>
      </dgm:t>
    </dgm:pt>
    <dgm:pt modelId="{84B421B5-1F7A-4C46-8797-665B5E9C9CF0}">
      <dgm:prSet/>
      <dgm:spPr/>
      <dgm:t>
        <a:bodyPr/>
        <a:lstStyle/>
        <a:p>
          <a:r>
            <a:rPr lang="en-US" dirty="0"/>
            <a:t>Reduces hospital admissions</a:t>
          </a:r>
        </a:p>
      </dgm:t>
    </dgm:pt>
    <dgm:pt modelId="{D8C5CCD3-972F-4EDE-94F2-E3197B76DD77}" type="parTrans" cxnId="{673F6D4A-2387-4BB4-B05D-EFA8F5FBE5D5}">
      <dgm:prSet/>
      <dgm:spPr/>
      <dgm:t>
        <a:bodyPr/>
        <a:lstStyle/>
        <a:p>
          <a:endParaRPr lang="en-US"/>
        </a:p>
      </dgm:t>
    </dgm:pt>
    <dgm:pt modelId="{80AAD6A0-F841-4221-A24B-8C738BFBC621}" type="sibTrans" cxnId="{673F6D4A-2387-4BB4-B05D-EFA8F5FBE5D5}">
      <dgm:prSet/>
      <dgm:spPr/>
      <dgm:t>
        <a:bodyPr/>
        <a:lstStyle/>
        <a:p>
          <a:endParaRPr lang="en-US"/>
        </a:p>
      </dgm:t>
    </dgm:pt>
    <dgm:pt modelId="{851D6F78-7D87-4624-9443-B32686924580}">
      <dgm:prSet/>
      <dgm:spPr/>
      <dgm:t>
        <a:bodyPr/>
        <a:lstStyle/>
        <a:p>
          <a:r>
            <a:rPr lang="en-US" dirty="0"/>
            <a:t>Reduces mortality</a:t>
          </a:r>
        </a:p>
      </dgm:t>
    </dgm:pt>
    <dgm:pt modelId="{22826868-BF93-4BB1-B4A2-C4FAC4120482}" type="parTrans" cxnId="{F5E9F981-6B89-47ED-93DC-BB502F8557BC}">
      <dgm:prSet/>
      <dgm:spPr/>
      <dgm:t>
        <a:bodyPr/>
        <a:lstStyle/>
        <a:p>
          <a:endParaRPr lang="en-US"/>
        </a:p>
      </dgm:t>
    </dgm:pt>
    <dgm:pt modelId="{DBEDF860-F673-4155-9F68-ED00582A858F}" type="sibTrans" cxnId="{F5E9F981-6B89-47ED-93DC-BB502F8557BC}">
      <dgm:prSet/>
      <dgm:spPr/>
      <dgm:t>
        <a:bodyPr/>
        <a:lstStyle/>
        <a:p>
          <a:endParaRPr lang="en-US"/>
        </a:p>
      </dgm:t>
    </dgm:pt>
    <dgm:pt modelId="{7D4139DD-8E24-134D-93B3-46086BC462B0}" type="pres">
      <dgm:prSet presAssocID="{3F9489BE-50B2-4235-8029-8AE32B041D38}" presName="outerComposite" presStyleCnt="0">
        <dgm:presLayoutVars>
          <dgm:chMax val="5"/>
          <dgm:dir/>
          <dgm:resizeHandles val="exact"/>
        </dgm:presLayoutVars>
      </dgm:prSet>
      <dgm:spPr/>
    </dgm:pt>
    <dgm:pt modelId="{ADCDAD7C-2C44-C24A-B831-EB3DC04009C7}" type="pres">
      <dgm:prSet presAssocID="{3F9489BE-50B2-4235-8029-8AE32B041D38}" presName="dummyMaxCanvas" presStyleCnt="0">
        <dgm:presLayoutVars/>
      </dgm:prSet>
      <dgm:spPr/>
    </dgm:pt>
    <dgm:pt modelId="{FF2448B0-6E1F-7D43-BA69-59DEDD94D456}" type="pres">
      <dgm:prSet presAssocID="{3F9489BE-50B2-4235-8029-8AE32B041D38}" presName="FiveNodes_1" presStyleLbl="node1" presStyleIdx="0" presStyleCnt="5">
        <dgm:presLayoutVars>
          <dgm:bulletEnabled val="1"/>
        </dgm:presLayoutVars>
      </dgm:prSet>
      <dgm:spPr/>
    </dgm:pt>
    <dgm:pt modelId="{11340407-FC7E-D342-98B2-94A18CE76A5C}" type="pres">
      <dgm:prSet presAssocID="{3F9489BE-50B2-4235-8029-8AE32B041D38}" presName="FiveNodes_2" presStyleLbl="node1" presStyleIdx="1" presStyleCnt="5">
        <dgm:presLayoutVars>
          <dgm:bulletEnabled val="1"/>
        </dgm:presLayoutVars>
      </dgm:prSet>
      <dgm:spPr/>
    </dgm:pt>
    <dgm:pt modelId="{265A4097-11E8-5947-A702-453B996B0508}" type="pres">
      <dgm:prSet presAssocID="{3F9489BE-50B2-4235-8029-8AE32B041D38}" presName="FiveNodes_3" presStyleLbl="node1" presStyleIdx="2" presStyleCnt="5">
        <dgm:presLayoutVars>
          <dgm:bulletEnabled val="1"/>
        </dgm:presLayoutVars>
      </dgm:prSet>
      <dgm:spPr/>
    </dgm:pt>
    <dgm:pt modelId="{69D66F1F-F1BF-5A42-AB5F-B19171384FF0}" type="pres">
      <dgm:prSet presAssocID="{3F9489BE-50B2-4235-8029-8AE32B041D38}" presName="FiveNodes_4" presStyleLbl="node1" presStyleIdx="3" presStyleCnt="5">
        <dgm:presLayoutVars>
          <dgm:bulletEnabled val="1"/>
        </dgm:presLayoutVars>
      </dgm:prSet>
      <dgm:spPr/>
    </dgm:pt>
    <dgm:pt modelId="{70806DBD-5635-6642-8C81-55DB93F1B574}" type="pres">
      <dgm:prSet presAssocID="{3F9489BE-50B2-4235-8029-8AE32B041D38}" presName="FiveNodes_5" presStyleLbl="node1" presStyleIdx="4" presStyleCnt="5">
        <dgm:presLayoutVars>
          <dgm:bulletEnabled val="1"/>
        </dgm:presLayoutVars>
      </dgm:prSet>
      <dgm:spPr/>
    </dgm:pt>
    <dgm:pt modelId="{4E17ABBF-4B6E-5743-9161-C7D516BE7829}" type="pres">
      <dgm:prSet presAssocID="{3F9489BE-50B2-4235-8029-8AE32B041D38}" presName="FiveConn_1-2" presStyleLbl="fgAccFollowNode1" presStyleIdx="0" presStyleCnt="4">
        <dgm:presLayoutVars>
          <dgm:bulletEnabled val="1"/>
        </dgm:presLayoutVars>
      </dgm:prSet>
      <dgm:spPr/>
    </dgm:pt>
    <dgm:pt modelId="{374DA63A-756A-3640-8E48-63511C9B2AD5}" type="pres">
      <dgm:prSet presAssocID="{3F9489BE-50B2-4235-8029-8AE32B041D38}" presName="FiveConn_2-3" presStyleLbl="fgAccFollowNode1" presStyleIdx="1" presStyleCnt="4">
        <dgm:presLayoutVars>
          <dgm:bulletEnabled val="1"/>
        </dgm:presLayoutVars>
      </dgm:prSet>
      <dgm:spPr/>
    </dgm:pt>
    <dgm:pt modelId="{D794F9ED-29B7-9045-84C9-BAF3086AFF26}" type="pres">
      <dgm:prSet presAssocID="{3F9489BE-50B2-4235-8029-8AE32B041D38}" presName="FiveConn_3-4" presStyleLbl="fgAccFollowNode1" presStyleIdx="2" presStyleCnt="4">
        <dgm:presLayoutVars>
          <dgm:bulletEnabled val="1"/>
        </dgm:presLayoutVars>
      </dgm:prSet>
      <dgm:spPr/>
    </dgm:pt>
    <dgm:pt modelId="{9544E4E7-D06C-DF45-B620-2E0F565D4D3B}" type="pres">
      <dgm:prSet presAssocID="{3F9489BE-50B2-4235-8029-8AE32B041D38}" presName="FiveConn_4-5" presStyleLbl="fgAccFollowNode1" presStyleIdx="3" presStyleCnt="4">
        <dgm:presLayoutVars>
          <dgm:bulletEnabled val="1"/>
        </dgm:presLayoutVars>
      </dgm:prSet>
      <dgm:spPr/>
    </dgm:pt>
    <dgm:pt modelId="{B9340DFA-5A64-1147-9FAD-D5CDBD9E65BF}" type="pres">
      <dgm:prSet presAssocID="{3F9489BE-50B2-4235-8029-8AE32B041D38}" presName="FiveNodes_1_text" presStyleLbl="node1" presStyleIdx="4" presStyleCnt="5">
        <dgm:presLayoutVars>
          <dgm:bulletEnabled val="1"/>
        </dgm:presLayoutVars>
      </dgm:prSet>
      <dgm:spPr/>
    </dgm:pt>
    <dgm:pt modelId="{0FD6D81C-3765-734B-A61A-1EAAAFC84CDB}" type="pres">
      <dgm:prSet presAssocID="{3F9489BE-50B2-4235-8029-8AE32B041D38}" presName="FiveNodes_2_text" presStyleLbl="node1" presStyleIdx="4" presStyleCnt="5">
        <dgm:presLayoutVars>
          <dgm:bulletEnabled val="1"/>
        </dgm:presLayoutVars>
      </dgm:prSet>
      <dgm:spPr/>
    </dgm:pt>
    <dgm:pt modelId="{7A84652D-2C88-AD46-90D5-C9812BCEA5BE}" type="pres">
      <dgm:prSet presAssocID="{3F9489BE-50B2-4235-8029-8AE32B041D38}" presName="FiveNodes_3_text" presStyleLbl="node1" presStyleIdx="4" presStyleCnt="5">
        <dgm:presLayoutVars>
          <dgm:bulletEnabled val="1"/>
        </dgm:presLayoutVars>
      </dgm:prSet>
      <dgm:spPr/>
    </dgm:pt>
    <dgm:pt modelId="{DB02FA77-FE24-524A-BE76-3F428774DFF3}" type="pres">
      <dgm:prSet presAssocID="{3F9489BE-50B2-4235-8029-8AE32B041D38}" presName="FiveNodes_4_text" presStyleLbl="node1" presStyleIdx="4" presStyleCnt="5">
        <dgm:presLayoutVars>
          <dgm:bulletEnabled val="1"/>
        </dgm:presLayoutVars>
      </dgm:prSet>
      <dgm:spPr/>
    </dgm:pt>
    <dgm:pt modelId="{894FE17D-A787-0242-8C07-D8BC04661722}" type="pres">
      <dgm:prSet presAssocID="{3F9489BE-50B2-4235-8029-8AE32B041D38}" presName="FiveNodes_5_text" presStyleLbl="node1" presStyleIdx="4" presStyleCnt="5">
        <dgm:presLayoutVars>
          <dgm:bulletEnabled val="1"/>
        </dgm:presLayoutVars>
      </dgm:prSet>
      <dgm:spPr/>
    </dgm:pt>
  </dgm:ptLst>
  <dgm:cxnLst>
    <dgm:cxn modelId="{8F95D802-E7D6-9843-BC9C-CE5D9B3D8B3E}" type="presOf" srcId="{C85EE0B4-B144-4F79-9B06-DAA737EE77CB}" destId="{374DA63A-756A-3640-8E48-63511C9B2AD5}" srcOrd="0" destOrd="0" presId="urn:microsoft.com/office/officeart/2005/8/layout/vProcess5"/>
    <dgm:cxn modelId="{337AD509-9277-D948-A923-D33E9D79D440}" type="presOf" srcId="{851D6F78-7D87-4624-9443-B32686924580}" destId="{70806DBD-5635-6642-8C81-55DB93F1B574}" srcOrd="0" destOrd="0" presId="urn:microsoft.com/office/officeart/2005/8/layout/vProcess5"/>
    <dgm:cxn modelId="{85CDD310-59FF-6743-A592-08A800F22FC2}" type="presOf" srcId="{851D6F78-7D87-4624-9443-B32686924580}" destId="{894FE17D-A787-0242-8C07-D8BC04661722}" srcOrd="1" destOrd="0" presId="urn:microsoft.com/office/officeart/2005/8/layout/vProcess5"/>
    <dgm:cxn modelId="{8AA69F16-F5EB-4D60-9E5B-02588F4A56AE}" srcId="{3F9489BE-50B2-4235-8029-8AE32B041D38}" destId="{725C51C4-03AF-4905-8CD8-1FBB20BF52BA}" srcOrd="0" destOrd="0" parTransId="{82AF2B6B-B90E-468D-8ECF-E6D10E2B07EA}" sibTransId="{7392B495-CE80-4D57-BD43-094E045874BD}"/>
    <dgm:cxn modelId="{A8074D24-FE84-D04C-9D6D-AA04E46CCDA7}" type="presOf" srcId="{84B421B5-1F7A-4C46-8797-665B5E9C9CF0}" destId="{69D66F1F-F1BF-5A42-AB5F-B19171384FF0}" srcOrd="0" destOrd="0" presId="urn:microsoft.com/office/officeart/2005/8/layout/vProcess5"/>
    <dgm:cxn modelId="{DACB5B31-3063-8846-808F-A773F0C27E51}" type="presOf" srcId="{3F9489BE-50B2-4235-8029-8AE32B041D38}" destId="{7D4139DD-8E24-134D-93B3-46086BC462B0}" srcOrd="0" destOrd="0" presId="urn:microsoft.com/office/officeart/2005/8/layout/vProcess5"/>
    <dgm:cxn modelId="{86130633-5AB9-A949-8912-62B3BCC9ED88}" type="presOf" srcId="{725C51C4-03AF-4905-8CD8-1FBB20BF52BA}" destId="{B9340DFA-5A64-1147-9FAD-D5CDBD9E65BF}" srcOrd="1" destOrd="0" presId="urn:microsoft.com/office/officeart/2005/8/layout/vProcess5"/>
    <dgm:cxn modelId="{978BED45-6ADD-0049-850A-76052B29DD6D}" type="presOf" srcId="{D17442AF-D6CA-45B1-A791-7054483FB6C2}" destId="{D794F9ED-29B7-9045-84C9-BAF3086AFF26}" srcOrd="0" destOrd="0" presId="urn:microsoft.com/office/officeart/2005/8/layout/vProcess5"/>
    <dgm:cxn modelId="{673F6D4A-2387-4BB4-B05D-EFA8F5FBE5D5}" srcId="{3F9489BE-50B2-4235-8029-8AE32B041D38}" destId="{84B421B5-1F7A-4C46-8797-665B5E9C9CF0}" srcOrd="3" destOrd="0" parTransId="{D8C5CCD3-972F-4EDE-94F2-E3197B76DD77}" sibTransId="{80AAD6A0-F841-4221-A24B-8C738BFBC621}"/>
    <dgm:cxn modelId="{A3063A57-F8E8-A34E-ACA3-C7FF5F045089}" type="presOf" srcId="{84B421B5-1F7A-4C46-8797-665B5E9C9CF0}" destId="{DB02FA77-FE24-524A-BE76-3F428774DFF3}" srcOrd="1" destOrd="0" presId="urn:microsoft.com/office/officeart/2005/8/layout/vProcess5"/>
    <dgm:cxn modelId="{4AC99A57-339D-4E82-B77A-07BF1D36D60F}" srcId="{3F9489BE-50B2-4235-8029-8AE32B041D38}" destId="{C400491A-88F4-478F-8350-E93DBF54BA8F}" srcOrd="2" destOrd="0" parTransId="{AEC89EB5-312E-4EEF-B0EF-7C4AC6300D8B}" sibTransId="{D17442AF-D6CA-45B1-A791-7054483FB6C2}"/>
    <dgm:cxn modelId="{04FA205C-C760-DB47-8615-88F964FBC72D}" type="presOf" srcId="{3B97B5DA-6404-4679-ADCD-A656AEE90990}" destId="{0FD6D81C-3765-734B-A61A-1EAAAFC84CDB}" srcOrd="1" destOrd="0" presId="urn:microsoft.com/office/officeart/2005/8/layout/vProcess5"/>
    <dgm:cxn modelId="{585DD35F-2547-264A-9A4C-F303C06DB176}" type="presOf" srcId="{3B97B5DA-6404-4679-ADCD-A656AEE90990}" destId="{11340407-FC7E-D342-98B2-94A18CE76A5C}" srcOrd="0" destOrd="0" presId="urn:microsoft.com/office/officeart/2005/8/layout/vProcess5"/>
    <dgm:cxn modelId="{1BA24468-86A1-4CE8-9A49-452D0E95C2DA}" srcId="{3F9489BE-50B2-4235-8029-8AE32B041D38}" destId="{3B97B5DA-6404-4679-ADCD-A656AEE90990}" srcOrd="1" destOrd="0" parTransId="{9636ED32-31AF-490B-A48D-9C8569B51B83}" sibTransId="{C85EE0B4-B144-4F79-9B06-DAA737EE77CB}"/>
    <dgm:cxn modelId="{EBE4387A-5359-7041-B2B2-4BB6309A874E}" type="presOf" srcId="{80AAD6A0-F841-4221-A24B-8C738BFBC621}" destId="{9544E4E7-D06C-DF45-B620-2E0F565D4D3B}" srcOrd="0" destOrd="0" presId="urn:microsoft.com/office/officeart/2005/8/layout/vProcess5"/>
    <dgm:cxn modelId="{E24DE17B-FEC6-8E42-B0B9-166AD7B698EB}" type="presOf" srcId="{7392B495-CE80-4D57-BD43-094E045874BD}" destId="{4E17ABBF-4B6E-5743-9161-C7D516BE7829}" srcOrd="0" destOrd="0" presId="urn:microsoft.com/office/officeart/2005/8/layout/vProcess5"/>
    <dgm:cxn modelId="{F5E9F981-6B89-47ED-93DC-BB502F8557BC}" srcId="{3F9489BE-50B2-4235-8029-8AE32B041D38}" destId="{851D6F78-7D87-4624-9443-B32686924580}" srcOrd="4" destOrd="0" parTransId="{22826868-BF93-4BB1-B4A2-C4FAC4120482}" sibTransId="{DBEDF860-F673-4155-9F68-ED00582A858F}"/>
    <dgm:cxn modelId="{86DDD0A1-B084-254A-8CBE-87F9AEBA05A8}" type="presOf" srcId="{725C51C4-03AF-4905-8CD8-1FBB20BF52BA}" destId="{FF2448B0-6E1F-7D43-BA69-59DEDD94D456}" srcOrd="0" destOrd="0" presId="urn:microsoft.com/office/officeart/2005/8/layout/vProcess5"/>
    <dgm:cxn modelId="{E5B893AA-516E-7345-B804-97CFE31A4312}" type="presOf" srcId="{C400491A-88F4-478F-8350-E93DBF54BA8F}" destId="{265A4097-11E8-5947-A702-453B996B0508}" srcOrd="0" destOrd="0" presId="urn:microsoft.com/office/officeart/2005/8/layout/vProcess5"/>
    <dgm:cxn modelId="{38BC1EBF-4BA4-D140-9FF1-DBE8200CA39F}" type="presOf" srcId="{C400491A-88F4-478F-8350-E93DBF54BA8F}" destId="{7A84652D-2C88-AD46-90D5-C9812BCEA5BE}" srcOrd="1" destOrd="0" presId="urn:microsoft.com/office/officeart/2005/8/layout/vProcess5"/>
    <dgm:cxn modelId="{89531AEE-21CC-8641-AC6B-2AD367C2D065}" type="presParOf" srcId="{7D4139DD-8E24-134D-93B3-46086BC462B0}" destId="{ADCDAD7C-2C44-C24A-B831-EB3DC04009C7}" srcOrd="0" destOrd="0" presId="urn:microsoft.com/office/officeart/2005/8/layout/vProcess5"/>
    <dgm:cxn modelId="{C8948630-C519-5541-B656-6E2AF6958083}" type="presParOf" srcId="{7D4139DD-8E24-134D-93B3-46086BC462B0}" destId="{FF2448B0-6E1F-7D43-BA69-59DEDD94D456}" srcOrd="1" destOrd="0" presId="urn:microsoft.com/office/officeart/2005/8/layout/vProcess5"/>
    <dgm:cxn modelId="{BECA2EC9-29A9-DB42-B01D-FBA0C290AC65}" type="presParOf" srcId="{7D4139DD-8E24-134D-93B3-46086BC462B0}" destId="{11340407-FC7E-D342-98B2-94A18CE76A5C}" srcOrd="2" destOrd="0" presId="urn:microsoft.com/office/officeart/2005/8/layout/vProcess5"/>
    <dgm:cxn modelId="{8809D176-0F90-5F46-BBF9-053A24444406}" type="presParOf" srcId="{7D4139DD-8E24-134D-93B3-46086BC462B0}" destId="{265A4097-11E8-5947-A702-453B996B0508}" srcOrd="3" destOrd="0" presId="urn:microsoft.com/office/officeart/2005/8/layout/vProcess5"/>
    <dgm:cxn modelId="{026B6611-000F-CA41-822C-BE7D39724DF4}" type="presParOf" srcId="{7D4139DD-8E24-134D-93B3-46086BC462B0}" destId="{69D66F1F-F1BF-5A42-AB5F-B19171384FF0}" srcOrd="4" destOrd="0" presId="urn:microsoft.com/office/officeart/2005/8/layout/vProcess5"/>
    <dgm:cxn modelId="{2C06DB0E-83FE-6B45-B3F8-545267C64CAF}" type="presParOf" srcId="{7D4139DD-8E24-134D-93B3-46086BC462B0}" destId="{70806DBD-5635-6642-8C81-55DB93F1B574}" srcOrd="5" destOrd="0" presId="urn:microsoft.com/office/officeart/2005/8/layout/vProcess5"/>
    <dgm:cxn modelId="{08D366F4-C891-034B-A002-0440C972AD8A}" type="presParOf" srcId="{7D4139DD-8E24-134D-93B3-46086BC462B0}" destId="{4E17ABBF-4B6E-5743-9161-C7D516BE7829}" srcOrd="6" destOrd="0" presId="urn:microsoft.com/office/officeart/2005/8/layout/vProcess5"/>
    <dgm:cxn modelId="{FAF70A4D-005C-AD42-B6D3-477DEAC16DC9}" type="presParOf" srcId="{7D4139DD-8E24-134D-93B3-46086BC462B0}" destId="{374DA63A-756A-3640-8E48-63511C9B2AD5}" srcOrd="7" destOrd="0" presId="urn:microsoft.com/office/officeart/2005/8/layout/vProcess5"/>
    <dgm:cxn modelId="{14D494AC-8C5F-7444-997F-92A471B5D9C0}" type="presParOf" srcId="{7D4139DD-8E24-134D-93B3-46086BC462B0}" destId="{D794F9ED-29B7-9045-84C9-BAF3086AFF26}" srcOrd="8" destOrd="0" presId="urn:microsoft.com/office/officeart/2005/8/layout/vProcess5"/>
    <dgm:cxn modelId="{2E9733D8-3E67-0345-B5E0-F4D81AD53E0D}" type="presParOf" srcId="{7D4139DD-8E24-134D-93B3-46086BC462B0}" destId="{9544E4E7-D06C-DF45-B620-2E0F565D4D3B}" srcOrd="9" destOrd="0" presId="urn:microsoft.com/office/officeart/2005/8/layout/vProcess5"/>
    <dgm:cxn modelId="{2A4F1796-E137-6947-88C5-2ABF2E19A013}" type="presParOf" srcId="{7D4139DD-8E24-134D-93B3-46086BC462B0}" destId="{B9340DFA-5A64-1147-9FAD-D5CDBD9E65BF}" srcOrd="10" destOrd="0" presId="urn:microsoft.com/office/officeart/2005/8/layout/vProcess5"/>
    <dgm:cxn modelId="{B9C39A18-3922-844C-8630-1819E3C72C8C}" type="presParOf" srcId="{7D4139DD-8E24-134D-93B3-46086BC462B0}" destId="{0FD6D81C-3765-734B-A61A-1EAAAFC84CDB}" srcOrd="11" destOrd="0" presId="urn:microsoft.com/office/officeart/2005/8/layout/vProcess5"/>
    <dgm:cxn modelId="{2E4F5889-320F-D944-94D3-528EA5B66A10}" type="presParOf" srcId="{7D4139DD-8E24-134D-93B3-46086BC462B0}" destId="{7A84652D-2C88-AD46-90D5-C9812BCEA5BE}" srcOrd="12" destOrd="0" presId="urn:microsoft.com/office/officeart/2005/8/layout/vProcess5"/>
    <dgm:cxn modelId="{628DA6E4-4C07-1C4D-B4D2-2E043E73ECBA}" type="presParOf" srcId="{7D4139DD-8E24-134D-93B3-46086BC462B0}" destId="{DB02FA77-FE24-524A-BE76-3F428774DFF3}" srcOrd="13" destOrd="0" presId="urn:microsoft.com/office/officeart/2005/8/layout/vProcess5"/>
    <dgm:cxn modelId="{1A1868A3-55C4-6B4F-B1D7-5A8AF5ADE4AC}" type="presParOf" srcId="{7D4139DD-8E24-134D-93B3-46086BC462B0}" destId="{894FE17D-A787-0242-8C07-D8BC0466172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B2FE02-3517-5D40-A5D2-EA07E0E01298}" type="doc">
      <dgm:prSet loTypeId="urn:microsoft.com/office/officeart/2005/8/layout/cycle1" loCatId="" qsTypeId="urn:microsoft.com/office/officeart/2005/8/quickstyle/simple1" qsCatId="simple" csTypeId="urn:microsoft.com/office/officeart/2005/8/colors/colorful5" csCatId="colorful" phldr="1"/>
      <dgm:spPr/>
      <dgm:t>
        <a:bodyPr/>
        <a:lstStyle/>
        <a:p>
          <a:endParaRPr lang="en-GB"/>
        </a:p>
      </dgm:t>
    </dgm:pt>
    <dgm:pt modelId="{10173669-86DF-C549-BB49-2902CD3375C0}">
      <dgm:prSet phldrT="[Text]"/>
      <dgm:spPr/>
      <dgm:t>
        <a:bodyPr/>
        <a:lstStyle/>
        <a:p>
          <a:r>
            <a:rPr lang="en-GB" dirty="0"/>
            <a:t>Chair stands</a:t>
          </a:r>
        </a:p>
      </dgm:t>
    </dgm:pt>
    <dgm:pt modelId="{D55616AA-C13A-5C47-A648-846A5CA8F009}" type="parTrans" cxnId="{BDF52726-A5C2-F34E-B50E-7D347FA91216}">
      <dgm:prSet/>
      <dgm:spPr/>
      <dgm:t>
        <a:bodyPr/>
        <a:lstStyle/>
        <a:p>
          <a:endParaRPr lang="en-GB"/>
        </a:p>
      </dgm:t>
    </dgm:pt>
    <dgm:pt modelId="{8738A4AF-85CA-BC48-9056-C82D10CDAD23}" type="sibTrans" cxnId="{BDF52726-A5C2-F34E-B50E-7D347FA91216}">
      <dgm:prSet/>
      <dgm:spPr/>
      <dgm:t>
        <a:bodyPr/>
        <a:lstStyle/>
        <a:p>
          <a:endParaRPr lang="en-GB"/>
        </a:p>
      </dgm:t>
    </dgm:pt>
    <dgm:pt modelId="{67A43EE9-DD1A-114A-9EF2-74458F86A7D1}">
      <dgm:prSet phldrT="[Text]"/>
      <dgm:spPr/>
      <dgm:t>
        <a:bodyPr/>
        <a:lstStyle/>
        <a:p>
          <a:r>
            <a:rPr lang="en-GB" dirty="0"/>
            <a:t>Calf raises</a:t>
          </a:r>
        </a:p>
      </dgm:t>
    </dgm:pt>
    <dgm:pt modelId="{F5FBDEB0-FB0A-534F-ADD2-AD9D841C9EB0}" type="parTrans" cxnId="{5A7E01B9-332E-A044-99DA-47589BDC72B8}">
      <dgm:prSet/>
      <dgm:spPr/>
      <dgm:t>
        <a:bodyPr/>
        <a:lstStyle/>
        <a:p>
          <a:endParaRPr lang="en-GB"/>
        </a:p>
      </dgm:t>
    </dgm:pt>
    <dgm:pt modelId="{517CC511-ECC4-C449-B4AA-D8DFA68169E2}" type="sibTrans" cxnId="{5A7E01B9-332E-A044-99DA-47589BDC72B8}">
      <dgm:prSet/>
      <dgm:spPr/>
      <dgm:t>
        <a:bodyPr/>
        <a:lstStyle/>
        <a:p>
          <a:endParaRPr lang="en-GB"/>
        </a:p>
      </dgm:t>
    </dgm:pt>
    <dgm:pt modelId="{E8F6AFE2-FFD6-8740-B71E-61F483D502BB}">
      <dgm:prSet phldrT="[Text]"/>
      <dgm:spPr/>
      <dgm:t>
        <a:bodyPr/>
        <a:lstStyle/>
        <a:p>
          <a:r>
            <a:rPr lang="en-GB" dirty="0"/>
            <a:t>Shoulder press</a:t>
          </a:r>
        </a:p>
      </dgm:t>
    </dgm:pt>
    <dgm:pt modelId="{EB39367C-40ED-E647-B985-2BE13B32D85F}" type="parTrans" cxnId="{F9500DF5-1361-2042-AD48-9B10E363F3E0}">
      <dgm:prSet/>
      <dgm:spPr/>
      <dgm:t>
        <a:bodyPr/>
        <a:lstStyle/>
        <a:p>
          <a:endParaRPr lang="en-GB"/>
        </a:p>
      </dgm:t>
    </dgm:pt>
    <dgm:pt modelId="{9FC4535B-244F-C241-8859-C0F5B17284ED}" type="sibTrans" cxnId="{F9500DF5-1361-2042-AD48-9B10E363F3E0}">
      <dgm:prSet/>
      <dgm:spPr/>
      <dgm:t>
        <a:bodyPr/>
        <a:lstStyle/>
        <a:p>
          <a:endParaRPr lang="en-GB"/>
        </a:p>
      </dgm:t>
    </dgm:pt>
    <dgm:pt modelId="{4535A8B2-4797-6641-856B-B81A3AA66C94}">
      <dgm:prSet phldrT="[Text]"/>
      <dgm:spPr/>
      <dgm:t>
        <a:bodyPr/>
        <a:lstStyle/>
        <a:p>
          <a:r>
            <a:rPr lang="en-GB" dirty="0"/>
            <a:t>Wall squats</a:t>
          </a:r>
        </a:p>
      </dgm:t>
    </dgm:pt>
    <dgm:pt modelId="{0982005D-85CA-A141-9E96-C5D83CBB4E9A}" type="parTrans" cxnId="{B9E64EF7-1FA6-AE42-BC9A-D2AB47966F55}">
      <dgm:prSet/>
      <dgm:spPr/>
      <dgm:t>
        <a:bodyPr/>
        <a:lstStyle/>
        <a:p>
          <a:endParaRPr lang="en-GB"/>
        </a:p>
      </dgm:t>
    </dgm:pt>
    <dgm:pt modelId="{D56A6ED6-1951-DC48-B5F8-3D1C7896ED29}" type="sibTrans" cxnId="{B9E64EF7-1FA6-AE42-BC9A-D2AB47966F55}">
      <dgm:prSet/>
      <dgm:spPr/>
      <dgm:t>
        <a:bodyPr/>
        <a:lstStyle/>
        <a:p>
          <a:endParaRPr lang="en-GB"/>
        </a:p>
      </dgm:t>
    </dgm:pt>
    <dgm:pt modelId="{534CACB8-8CA0-1943-A7BE-A683F85FA43E}">
      <dgm:prSet phldrT="[Text]"/>
      <dgm:spPr/>
      <dgm:t>
        <a:bodyPr/>
        <a:lstStyle/>
        <a:p>
          <a:r>
            <a:rPr lang="en-GB" dirty="0"/>
            <a:t>Shoulder abduction</a:t>
          </a:r>
        </a:p>
      </dgm:t>
    </dgm:pt>
    <dgm:pt modelId="{B8F1B0EB-0651-E94B-BF83-D20C7A610DC2}" type="parTrans" cxnId="{220036DA-5DD6-C44B-9D76-F59D07BCE1B0}">
      <dgm:prSet/>
      <dgm:spPr/>
      <dgm:t>
        <a:bodyPr/>
        <a:lstStyle/>
        <a:p>
          <a:endParaRPr lang="en-GB"/>
        </a:p>
      </dgm:t>
    </dgm:pt>
    <dgm:pt modelId="{018C3A37-452B-8C41-A753-EB7433F9766F}" type="sibTrans" cxnId="{220036DA-5DD6-C44B-9D76-F59D07BCE1B0}">
      <dgm:prSet/>
      <dgm:spPr/>
      <dgm:t>
        <a:bodyPr/>
        <a:lstStyle/>
        <a:p>
          <a:endParaRPr lang="en-GB"/>
        </a:p>
      </dgm:t>
    </dgm:pt>
    <dgm:pt modelId="{B64F09FC-DDCA-8F47-B1C3-BE25524AB7CC}">
      <dgm:prSet/>
      <dgm:spPr/>
      <dgm:t>
        <a:bodyPr/>
        <a:lstStyle/>
        <a:p>
          <a:r>
            <a:rPr lang="en-GB" dirty="0"/>
            <a:t>Lunges</a:t>
          </a:r>
        </a:p>
      </dgm:t>
    </dgm:pt>
    <dgm:pt modelId="{F1C55B34-B6CF-C547-9B7B-2EB50F154E26}" type="parTrans" cxnId="{D6AC951B-C9FE-5945-94C1-3D111E560D37}">
      <dgm:prSet/>
      <dgm:spPr/>
      <dgm:t>
        <a:bodyPr/>
        <a:lstStyle/>
        <a:p>
          <a:endParaRPr lang="en-GB"/>
        </a:p>
      </dgm:t>
    </dgm:pt>
    <dgm:pt modelId="{CFB2A29B-9BD4-B548-A1D2-DA0A2953FB6D}" type="sibTrans" cxnId="{D6AC951B-C9FE-5945-94C1-3D111E560D37}">
      <dgm:prSet/>
      <dgm:spPr/>
      <dgm:t>
        <a:bodyPr/>
        <a:lstStyle/>
        <a:p>
          <a:endParaRPr lang="en-GB"/>
        </a:p>
      </dgm:t>
    </dgm:pt>
    <dgm:pt modelId="{3205F24C-BBBA-2A44-929A-9C4D009561E7}">
      <dgm:prSet/>
      <dgm:spPr/>
      <dgm:t>
        <a:bodyPr/>
        <a:lstStyle/>
        <a:p>
          <a:r>
            <a:rPr lang="en-GB" dirty="0"/>
            <a:t>Clams</a:t>
          </a:r>
        </a:p>
      </dgm:t>
    </dgm:pt>
    <dgm:pt modelId="{0A094E6C-9EA7-E441-8A1C-B89DCAC8BCC3}" type="parTrans" cxnId="{A7355F40-6AE5-E84A-A73E-D186EC0F1A52}">
      <dgm:prSet/>
      <dgm:spPr/>
      <dgm:t>
        <a:bodyPr/>
        <a:lstStyle/>
        <a:p>
          <a:endParaRPr lang="en-GB"/>
        </a:p>
      </dgm:t>
    </dgm:pt>
    <dgm:pt modelId="{86177805-74CA-B340-894B-62CF120F731C}" type="sibTrans" cxnId="{A7355F40-6AE5-E84A-A73E-D186EC0F1A52}">
      <dgm:prSet/>
      <dgm:spPr/>
      <dgm:t>
        <a:bodyPr/>
        <a:lstStyle/>
        <a:p>
          <a:endParaRPr lang="en-GB"/>
        </a:p>
      </dgm:t>
    </dgm:pt>
    <dgm:pt modelId="{17648803-2481-1948-A8CF-2B10133D5043}">
      <dgm:prSet phldrT="[Text]"/>
      <dgm:spPr/>
      <dgm:t>
        <a:bodyPr/>
        <a:lstStyle/>
        <a:p>
          <a:r>
            <a:rPr lang="en-GB" dirty="0"/>
            <a:t>Wall press</a:t>
          </a:r>
        </a:p>
      </dgm:t>
    </dgm:pt>
    <dgm:pt modelId="{B8E97EDE-B16C-5843-A8B6-790B9616273A}" type="parTrans" cxnId="{2D25FEF1-DD0B-FD45-A2F5-D20D2D20EC99}">
      <dgm:prSet/>
      <dgm:spPr/>
      <dgm:t>
        <a:bodyPr/>
        <a:lstStyle/>
        <a:p>
          <a:endParaRPr lang="en-GB"/>
        </a:p>
      </dgm:t>
    </dgm:pt>
    <dgm:pt modelId="{CB8F4F3A-A3A5-8047-9549-A2A3542E2451}" type="sibTrans" cxnId="{2D25FEF1-DD0B-FD45-A2F5-D20D2D20EC99}">
      <dgm:prSet/>
      <dgm:spPr/>
      <dgm:t>
        <a:bodyPr/>
        <a:lstStyle/>
        <a:p>
          <a:endParaRPr lang="en-GB"/>
        </a:p>
      </dgm:t>
    </dgm:pt>
    <dgm:pt modelId="{87F0A158-27DF-1644-B464-436E09E6C49A}" type="pres">
      <dgm:prSet presAssocID="{6FB2FE02-3517-5D40-A5D2-EA07E0E01298}" presName="cycle" presStyleCnt="0">
        <dgm:presLayoutVars>
          <dgm:dir/>
          <dgm:resizeHandles val="exact"/>
        </dgm:presLayoutVars>
      </dgm:prSet>
      <dgm:spPr/>
    </dgm:pt>
    <dgm:pt modelId="{B44148E2-2F98-2C45-B8C5-9D289F2072EF}" type="pres">
      <dgm:prSet presAssocID="{10173669-86DF-C549-BB49-2902CD3375C0}" presName="dummy" presStyleCnt="0"/>
      <dgm:spPr/>
    </dgm:pt>
    <dgm:pt modelId="{9CD5EB68-03BC-2F47-AC93-F20F20BAE7F7}" type="pres">
      <dgm:prSet presAssocID="{10173669-86DF-C549-BB49-2902CD3375C0}" presName="node" presStyleLbl="revTx" presStyleIdx="0" presStyleCnt="8">
        <dgm:presLayoutVars>
          <dgm:bulletEnabled val="1"/>
        </dgm:presLayoutVars>
      </dgm:prSet>
      <dgm:spPr/>
    </dgm:pt>
    <dgm:pt modelId="{8187C361-5CAD-7D4E-BE77-1D328C70A014}" type="pres">
      <dgm:prSet presAssocID="{8738A4AF-85CA-BC48-9056-C82D10CDAD23}" presName="sibTrans" presStyleLbl="node1" presStyleIdx="0" presStyleCnt="8"/>
      <dgm:spPr/>
    </dgm:pt>
    <dgm:pt modelId="{44FF55A9-EA9B-0C4B-8914-B6B16AF3AE0D}" type="pres">
      <dgm:prSet presAssocID="{67A43EE9-DD1A-114A-9EF2-74458F86A7D1}" presName="dummy" presStyleCnt="0"/>
      <dgm:spPr/>
    </dgm:pt>
    <dgm:pt modelId="{9FA31551-82FB-CD48-9BB3-04184563CA06}" type="pres">
      <dgm:prSet presAssocID="{67A43EE9-DD1A-114A-9EF2-74458F86A7D1}" presName="node" presStyleLbl="revTx" presStyleIdx="1" presStyleCnt="8">
        <dgm:presLayoutVars>
          <dgm:bulletEnabled val="1"/>
        </dgm:presLayoutVars>
      </dgm:prSet>
      <dgm:spPr/>
    </dgm:pt>
    <dgm:pt modelId="{B1B32863-8C14-EC49-B266-6501AC357948}" type="pres">
      <dgm:prSet presAssocID="{517CC511-ECC4-C449-B4AA-D8DFA68169E2}" presName="sibTrans" presStyleLbl="node1" presStyleIdx="1" presStyleCnt="8"/>
      <dgm:spPr/>
    </dgm:pt>
    <dgm:pt modelId="{9E7B7624-F409-2442-8A5F-F1C11C9ACA80}" type="pres">
      <dgm:prSet presAssocID="{E8F6AFE2-FFD6-8740-B71E-61F483D502BB}" presName="dummy" presStyleCnt="0"/>
      <dgm:spPr/>
    </dgm:pt>
    <dgm:pt modelId="{5102ACBE-DDC4-F04E-B877-686CCC76174E}" type="pres">
      <dgm:prSet presAssocID="{E8F6AFE2-FFD6-8740-B71E-61F483D502BB}" presName="node" presStyleLbl="revTx" presStyleIdx="2" presStyleCnt="8">
        <dgm:presLayoutVars>
          <dgm:bulletEnabled val="1"/>
        </dgm:presLayoutVars>
      </dgm:prSet>
      <dgm:spPr/>
    </dgm:pt>
    <dgm:pt modelId="{67F5FE34-EAC2-284D-B799-4E28CE6F3737}" type="pres">
      <dgm:prSet presAssocID="{9FC4535B-244F-C241-8859-C0F5B17284ED}" presName="sibTrans" presStyleLbl="node1" presStyleIdx="2" presStyleCnt="8"/>
      <dgm:spPr/>
    </dgm:pt>
    <dgm:pt modelId="{687EDA35-EDD2-DC49-A149-F5EF8F161F2B}" type="pres">
      <dgm:prSet presAssocID="{4535A8B2-4797-6641-856B-B81A3AA66C94}" presName="dummy" presStyleCnt="0"/>
      <dgm:spPr/>
    </dgm:pt>
    <dgm:pt modelId="{83715298-A0A2-CF4C-963D-8749D5E2A0D4}" type="pres">
      <dgm:prSet presAssocID="{4535A8B2-4797-6641-856B-B81A3AA66C94}" presName="node" presStyleLbl="revTx" presStyleIdx="3" presStyleCnt="8">
        <dgm:presLayoutVars>
          <dgm:bulletEnabled val="1"/>
        </dgm:presLayoutVars>
      </dgm:prSet>
      <dgm:spPr/>
    </dgm:pt>
    <dgm:pt modelId="{9E371052-919C-CA40-AA05-17B50F3FD9BB}" type="pres">
      <dgm:prSet presAssocID="{D56A6ED6-1951-DC48-B5F8-3D1C7896ED29}" presName="sibTrans" presStyleLbl="node1" presStyleIdx="3" presStyleCnt="8"/>
      <dgm:spPr/>
    </dgm:pt>
    <dgm:pt modelId="{64DE8287-C79A-C44D-A631-5D1AC039B3EA}" type="pres">
      <dgm:prSet presAssocID="{534CACB8-8CA0-1943-A7BE-A683F85FA43E}" presName="dummy" presStyleCnt="0"/>
      <dgm:spPr/>
    </dgm:pt>
    <dgm:pt modelId="{6EEE4C94-4E69-8340-B986-162D72421843}" type="pres">
      <dgm:prSet presAssocID="{534CACB8-8CA0-1943-A7BE-A683F85FA43E}" presName="node" presStyleLbl="revTx" presStyleIdx="4" presStyleCnt="8">
        <dgm:presLayoutVars>
          <dgm:bulletEnabled val="1"/>
        </dgm:presLayoutVars>
      </dgm:prSet>
      <dgm:spPr/>
    </dgm:pt>
    <dgm:pt modelId="{F61C2357-1CBE-E74C-B8DA-8E559C6341D1}" type="pres">
      <dgm:prSet presAssocID="{018C3A37-452B-8C41-A753-EB7433F9766F}" presName="sibTrans" presStyleLbl="node1" presStyleIdx="4" presStyleCnt="8"/>
      <dgm:spPr/>
    </dgm:pt>
    <dgm:pt modelId="{71A1D283-30FA-1C45-A0EE-48AFD7279945}" type="pres">
      <dgm:prSet presAssocID="{B64F09FC-DDCA-8F47-B1C3-BE25524AB7CC}" presName="dummy" presStyleCnt="0"/>
      <dgm:spPr/>
    </dgm:pt>
    <dgm:pt modelId="{86AD21E4-E4D8-5D4E-990C-D577CD2BC533}" type="pres">
      <dgm:prSet presAssocID="{B64F09FC-DDCA-8F47-B1C3-BE25524AB7CC}" presName="node" presStyleLbl="revTx" presStyleIdx="5" presStyleCnt="8">
        <dgm:presLayoutVars>
          <dgm:bulletEnabled val="1"/>
        </dgm:presLayoutVars>
      </dgm:prSet>
      <dgm:spPr/>
    </dgm:pt>
    <dgm:pt modelId="{43BFA649-9108-E04A-A341-C42551058423}" type="pres">
      <dgm:prSet presAssocID="{CFB2A29B-9BD4-B548-A1D2-DA0A2953FB6D}" presName="sibTrans" presStyleLbl="node1" presStyleIdx="5" presStyleCnt="8"/>
      <dgm:spPr/>
    </dgm:pt>
    <dgm:pt modelId="{3A201701-AA0E-9740-823B-A3F7146BE2D5}" type="pres">
      <dgm:prSet presAssocID="{3205F24C-BBBA-2A44-929A-9C4D009561E7}" presName="dummy" presStyleCnt="0"/>
      <dgm:spPr/>
    </dgm:pt>
    <dgm:pt modelId="{6C5C6DF8-6E0A-6A44-89BB-A1B3711128FA}" type="pres">
      <dgm:prSet presAssocID="{3205F24C-BBBA-2A44-929A-9C4D009561E7}" presName="node" presStyleLbl="revTx" presStyleIdx="6" presStyleCnt="8">
        <dgm:presLayoutVars>
          <dgm:bulletEnabled val="1"/>
        </dgm:presLayoutVars>
      </dgm:prSet>
      <dgm:spPr/>
    </dgm:pt>
    <dgm:pt modelId="{CB1DD08F-E67E-5442-BAC3-BD3EAC28E196}" type="pres">
      <dgm:prSet presAssocID="{86177805-74CA-B340-894B-62CF120F731C}" presName="sibTrans" presStyleLbl="node1" presStyleIdx="6" presStyleCnt="8"/>
      <dgm:spPr/>
    </dgm:pt>
    <dgm:pt modelId="{6B0C7A7E-EFD7-1744-B525-582FC74CF3D8}" type="pres">
      <dgm:prSet presAssocID="{17648803-2481-1948-A8CF-2B10133D5043}" presName="dummy" presStyleCnt="0"/>
      <dgm:spPr/>
    </dgm:pt>
    <dgm:pt modelId="{0413537A-B747-2344-B39A-7F200B977789}" type="pres">
      <dgm:prSet presAssocID="{17648803-2481-1948-A8CF-2B10133D5043}" presName="node" presStyleLbl="revTx" presStyleIdx="7" presStyleCnt="8">
        <dgm:presLayoutVars>
          <dgm:bulletEnabled val="1"/>
        </dgm:presLayoutVars>
      </dgm:prSet>
      <dgm:spPr/>
    </dgm:pt>
    <dgm:pt modelId="{A1A26935-FE10-4F43-82BA-1A0D9E89B001}" type="pres">
      <dgm:prSet presAssocID="{CB8F4F3A-A3A5-8047-9549-A2A3542E2451}" presName="sibTrans" presStyleLbl="node1" presStyleIdx="7" presStyleCnt="8"/>
      <dgm:spPr/>
    </dgm:pt>
  </dgm:ptLst>
  <dgm:cxnLst>
    <dgm:cxn modelId="{2C26F708-D5DA-9F45-AF21-C6B5E1CCC58B}" type="presOf" srcId="{D56A6ED6-1951-DC48-B5F8-3D1C7896ED29}" destId="{9E371052-919C-CA40-AA05-17B50F3FD9BB}" srcOrd="0" destOrd="0" presId="urn:microsoft.com/office/officeart/2005/8/layout/cycle1"/>
    <dgm:cxn modelId="{C05EBF10-07BA-3948-9EAD-BF49D8D317CC}" type="presOf" srcId="{6FB2FE02-3517-5D40-A5D2-EA07E0E01298}" destId="{87F0A158-27DF-1644-B464-436E09E6C49A}" srcOrd="0" destOrd="0" presId="urn:microsoft.com/office/officeart/2005/8/layout/cycle1"/>
    <dgm:cxn modelId="{D6AC951B-C9FE-5945-94C1-3D111E560D37}" srcId="{6FB2FE02-3517-5D40-A5D2-EA07E0E01298}" destId="{B64F09FC-DDCA-8F47-B1C3-BE25524AB7CC}" srcOrd="5" destOrd="0" parTransId="{F1C55B34-B6CF-C547-9B7B-2EB50F154E26}" sibTransId="{CFB2A29B-9BD4-B548-A1D2-DA0A2953FB6D}"/>
    <dgm:cxn modelId="{BDF52726-A5C2-F34E-B50E-7D347FA91216}" srcId="{6FB2FE02-3517-5D40-A5D2-EA07E0E01298}" destId="{10173669-86DF-C549-BB49-2902CD3375C0}" srcOrd="0" destOrd="0" parTransId="{D55616AA-C13A-5C47-A648-846A5CA8F009}" sibTransId="{8738A4AF-85CA-BC48-9056-C82D10CDAD23}"/>
    <dgm:cxn modelId="{7EBEFC2F-B6C2-C34E-B4DA-56135F7AFD3E}" type="presOf" srcId="{CB8F4F3A-A3A5-8047-9549-A2A3542E2451}" destId="{A1A26935-FE10-4F43-82BA-1A0D9E89B001}" srcOrd="0" destOrd="0" presId="urn:microsoft.com/office/officeart/2005/8/layout/cycle1"/>
    <dgm:cxn modelId="{A7355F40-6AE5-E84A-A73E-D186EC0F1A52}" srcId="{6FB2FE02-3517-5D40-A5D2-EA07E0E01298}" destId="{3205F24C-BBBA-2A44-929A-9C4D009561E7}" srcOrd="6" destOrd="0" parTransId="{0A094E6C-9EA7-E441-8A1C-B89DCAC8BCC3}" sibTransId="{86177805-74CA-B340-894B-62CF120F731C}"/>
    <dgm:cxn modelId="{DC97F855-8727-AA4C-9146-75E15EDD4DE5}" type="presOf" srcId="{E8F6AFE2-FFD6-8740-B71E-61F483D502BB}" destId="{5102ACBE-DDC4-F04E-B877-686CCC76174E}" srcOrd="0" destOrd="0" presId="urn:microsoft.com/office/officeart/2005/8/layout/cycle1"/>
    <dgm:cxn modelId="{2FB49E60-C936-324E-A51F-D31490ACAA55}" type="presOf" srcId="{CFB2A29B-9BD4-B548-A1D2-DA0A2953FB6D}" destId="{43BFA649-9108-E04A-A341-C42551058423}" srcOrd="0" destOrd="0" presId="urn:microsoft.com/office/officeart/2005/8/layout/cycle1"/>
    <dgm:cxn modelId="{52B1D374-C380-F04C-A92B-E9A4CC7E6F67}" type="presOf" srcId="{3205F24C-BBBA-2A44-929A-9C4D009561E7}" destId="{6C5C6DF8-6E0A-6A44-89BB-A1B3711128FA}" srcOrd="0" destOrd="0" presId="urn:microsoft.com/office/officeart/2005/8/layout/cycle1"/>
    <dgm:cxn modelId="{BD4DBDAC-96E8-794D-9585-BD60FD569BA3}" type="presOf" srcId="{8738A4AF-85CA-BC48-9056-C82D10CDAD23}" destId="{8187C361-5CAD-7D4E-BE77-1D328C70A014}" srcOrd="0" destOrd="0" presId="urn:microsoft.com/office/officeart/2005/8/layout/cycle1"/>
    <dgm:cxn modelId="{5FC47FB8-A70F-A84A-890F-8750D85C85C3}" type="presOf" srcId="{517CC511-ECC4-C449-B4AA-D8DFA68169E2}" destId="{B1B32863-8C14-EC49-B266-6501AC357948}" srcOrd="0" destOrd="0" presId="urn:microsoft.com/office/officeart/2005/8/layout/cycle1"/>
    <dgm:cxn modelId="{5A7E01B9-332E-A044-99DA-47589BDC72B8}" srcId="{6FB2FE02-3517-5D40-A5D2-EA07E0E01298}" destId="{67A43EE9-DD1A-114A-9EF2-74458F86A7D1}" srcOrd="1" destOrd="0" parTransId="{F5FBDEB0-FB0A-534F-ADD2-AD9D841C9EB0}" sibTransId="{517CC511-ECC4-C449-B4AA-D8DFA68169E2}"/>
    <dgm:cxn modelId="{36508ABB-DC49-AB4A-962D-C04A8A37756A}" type="presOf" srcId="{86177805-74CA-B340-894B-62CF120F731C}" destId="{CB1DD08F-E67E-5442-BAC3-BD3EAC28E196}" srcOrd="0" destOrd="0" presId="urn:microsoft.com/office/officeart/2005/8/layout/cycle1"/>
    <dgm:cxn modelId="{042DF4C2-0B0F-D94D-8563-2F2487F421C8}" type="presOf" srcId="{4535A8B2-4797-6641-856B-B81A3AA66C94}" destId="{83715298-A0A2-CF4C-963D-8749D5E2A0D4}" srcOrd="0" destOrd="0" presId="urn:microsoft.com/office/officeart/2005/8/layout/cycle1"/>
    <dgm:cxn modelId="{204AD8CE-B511-E347-8F08-4B1A0BF4362D}" type="presOf" srcId="{17648803-2481-1948-A8CF-2B10133D5043}" destId="{0413537A-B747-2344-B39A-7F200B977789}" srcOrd="0" destOrd="0" presId="urn:microsoft.com/office/officeart/2005/8/layout/cycle1"/>
    <dgm:cxn modelId="{1200D8CF-3FC7-FA47-B88E-FA1632FBDAB8}" type="presOf" srcId="{018C3A37-452B-8C41-A753-EB7433F9766F}" destId="{F61C2357-1CBE-E74C-B8DA-8E559C6341D1}" srcOrd="0" destOrd="0" presId="urn:microsoft.com/office/officeart/2005/8/layout/cycle1"/>
    <dgm:cxn modelId="{220036DA-5DD6-C44B-9D76-F59D07BCE1B0}" srcId="{6FB2FE02-3517-5D40-A5D2-EA07E0E01298}" destId="{534CACB8-8CA0-1943-A7BE-A683F85FA43E}" srcOrd="4" destOrd="0" parTransId="{B8F1B0EB-0651-E94B-BF83-D20C7A610DC2}" sibTransId="{018C3A37-452B-8C41-A753-EB7433F9766F}"/>
    <dgm:cxn modelId="{62E026DB-9F15-8B44-A847-0E19FCCB3C9A}" type="presOf" srcId="{9FC4535B-244F-C241-8859-C0F5B17284ED}" destId="{67F5FE34-EAC2-284D-B799-4E28CE6F3737}" srcOrd="0" destOrd="0" presId="urn:microsoft.com/office/officeart/2005/8/layout/cycle1"/>
    <dgm:cxn modelId="{0D8931EC-4489-8940-8F4F-8E36973C83B0}" type="presOf" srcId="{B64F09FC-DDCA-8F47-B1C3-BE25524AB7CC}" destId="{86AD21E4-E4D8-5D4E-990C-D577CD2BC533}" srcOrd="0" destOrd="0" presId="urn:microsoft.com/office/officeart/2005/8/layout/cycle1"/>
    <dgm:cxn modelId="{86A26FF0-0DE6-9B48-BEE2-BDE6620FBA3F}" type="presOf" srcId="{534CACB8-8CA0-1943-A7BE-A683F85FA43E}" destId="{6EEE4C94-4E69-8340-B986-162D72421843}" srcOrd="0" destOrd="0" presId="urn:microsoft.com/office/officeart/2005/8/layout/cycle1"/>
    <dgm:cxn modelId="{2D25FEF1-DD0B-FD45-A2F5-D20D2D20EC99}" srcId="{6FB2FE02-3517-5D40-A5D2-EA07E0E01298}" destId="{17648803-2481-1948-A8CF-2B10133D5043}" srcOrd="7" destOrd="0" parTransId="{B8E97EDE-B16C-5843-A8B6-790B9616273A}" sibTransId="{CB8F4F3A-A3A5-8047-9549-A2A3542E2451}"/>
    <dgm:cxn modelId="{E75F3EF4-BF53-7241-82A3-EE473E53A850}" type="presOf" srcId="{67A43EE9-DD1A-114A-9EF2-74458F86A7D1}" destId="{9FA31551-82FB-CD48-9BB3-04184563CA06}" srcOrd="0" destOrd="0" presId="urn:microsoft.com/office/officeart/2005/8/layout/cycle1"/>
    <dgm:cxn modelId="{F9500DF5-1361-2042-AD48-9B10E363F3E0}" srcId="{6FB2FE02-3517-5D40-A5D2-EA07E0E01298}" destId="{E8F6AFE2-FFD6-8740-B71E-61F483D502BB}" srcOrd="2" destOrd="0" parTransId="{EB39367C-40ED-E647-B985-2BE13B32D85F}" sibTransId="{9FC4535B-244F-C241-8859-C0F5B17284ED}"/>
    <dgm:cxn modelId="{B9E64EF7-1FA6-AE42-BC9A-D2AB47966F55}" srcId="{6FB2FE02-3517-5D40-A5D2-EA07E0E01298}" destId="{4535A8B2-4797-6641-856B-B81A3AA66C94}" srcOrd="3" destOrd="0" parTransId="{0982005D-85CA-A141-9E96-C5D83CBB4E9A}" sibTransId="{D56A6ED6-1951-DC48-B5F8-3D1C7896ED29}"/>
    <dgm:cxn modelId="{0FDB9CFE-2D90-3F45-B8AD-1F73EDDD8149}" type="presOf" srcId="{10173669-86DF-C549-BB49-2902CD3375C0}" destId="{9CD5EB68-03BC-2F47-AC93-F20F20BAE7F7}" srcOrd="0" destOrd="0" presId="urn:microsoft.com/office/officeart/2005/8/layout/cycle1"/>
    <dgm:cxn modelId="{31881C84-F90C-724E-84E4-18045C774B97}" type="presParOf" srcId="{87F0A158-27DF-1644-B464-436E09E6C49A}" destId="{B44148E2-2F98-2C45-B8C5-9D289F2072EF}" srcOrd="0" destOrd="0" presId="urn:microsoft.com/office/officeart/2005/8/layout/cycle1"/>
    <dgm:cxn modelId="{3EB032BF-E879-F741-A064-4491F17C933C}" type="presParOf" srcId="{87F0A158-27DF-1644-B464-436E09E6C49A}" destId="{9CD5EB68-03BC-2F47-AC93-F20F20BAE7F7}" srcOrd="1" destOrd="0" presId="urn:microsoft.com/office/officeart/2005/8/layout/cycle1"/>
    <dgm:cxn modelId="{03F6689F-D99E-454E-8363-ABB869748CC9}" type="presParOf" srcId="{87F0A158-27DF-1644-B464-436E09E6C49A}" destId="{8187C361-5CAD-7D4E-BE77-1D328C70A014}" srcOrd="2" destOrd="0" presId="urn:microsoft.com/office/officeart/2005/8/layout/cycle1"/>
    <dgm:cxn modelId="{14C6C89F-4A03-A641-8FB8-60662ED76580}" type="presParOf" srcId="{87F0A158-27DF-1644-B464-436E09E6C49A}" destId="{44FF55A9-EA9B-0C4B-8914-B6B16AF3AE0D}" srcOrd="3" destOrd="0" presId="urn:microsoft.com/office/officeart/2005/8/layout/cycle1"/>
    <dgm:cxn modelId="{0E68ACE3-1BE1-C948-BF08-9F878F083603}" type="presParOf" srcId="{87F0A158-27DF-1644-B464-436E09E6C49A}" destId="{9FA31551-82FB-CD48-9BB3-04184563CA06}" srcOrd="4" destOrd="0" presId="urn:microsoft.com/office/officeart/2005/8/layout/cycle1"/>
    <dgm:cxn modelId="{432F2BE5-24A7-ED45-BC39-C4157B8B6CD0}" type="presParOf" srcId="{87F0A158-27DF-1644-B464-436E09E6C49A}" destId="{B1B32863-8C14-EC49-B266-6501AC357948}" srcOrd="5" destOrd="0" presId="urn:microsoft.com/office/officeart/2005/8/layout/cycle1"/>
    <dgm:cxn modelId="{96CE1C66-FC1D-9045-A80E-2B8BFACDB11B}" type="presParOf" srcId="{87F0A158-27DF-1644-B464-436E09E6C49A}" destId="{9E7B7624-F409-2442-8A5F-F1C11C9ACA80}" srcOrd="6" destOrd="0" presId="urn:microsoft.com/office/officeart/2005/8/layout/cycle1"/>
    <dgm:cxn modelId="{D9968887-6BFE-7140-8E49-E92A2227F98A}" type="presParOf" srcId="{87F0A158-27DF-1644-B464-436E09E6C49A}" destId="{5102ACBE-DDC4-F04E-B877-686CCC76174E}" srcOrd="7" destOrd="0" presId="urn:microsoft.com/office/officeart/2005/8/layout/cycle1"/>
    <dgm:cxn modelId="{7D975855-F26D-284F-B2E6-4CA60A37564D}" type="presParOf" srcId="{87F0A158-27DF-1644-B464-436E09E6C49A}" destId="{67F5FE34-EAC2-284D-B799-4E28CE6F3737}" srcOrd="8" destOrd="0" presId="urn:microsoft.com/office/officeart/2005/8/layout/cycle1"/>
    <dgm:cxn modelId="{83DA608D-8AC7-9247-9C91-DD81B6C60EB5}" type="presParOf" srcId="{87F0A158-27DF-1644-B464-436E09E6C49A}" destId="{687EDA35-EDD2-DC49-A149-F5EF8F161F2B}" srcOrd="9" destOrd="0" presId="urn:microsoft.com/office/officeart/2005/8/layout/cycle1"/>
    <dgm:cxn modelId="{D74E4DCF-EABD-9A45-9F50-085B33A37F15}" type="presParOf" srcId="{87F0A158-27DF-1644-B464-436E09E6C49A}" destId="{83715298-A0A2-CF4C-963D-8749D5E2A0D4}" srcOrd="10" destOrd="0" presId="urn:microsoft.com/office/officeart/2005/8/layout/cycle1"/>
    <dgm:cxn modelId="{3BC49842-0C3F-B94D-94CA-2351E10B442B}" type="presParOf" srcId="{87F0A158-27DF-1644-B464-436E09E6C49A}" destId="{9E371052-919C-CA40-AA05-17B50F3FD9BB}" srcOrd="11" destOrd="0" presId="urn:microsoft.com/office/officeart/2005/8/layout/cycle1"/>
    <dgm:cxn modelId="{B045F526-23E6-6147-BD48-79AD24D9FCD6}" type="presParOf" srcId="{87F0A158-27DF-1644-B464-436E09E6C49A}" destId="{64DE8287-C79A-C44D-A631-5D1AC039B3EA}" srcOrd="12" destOrd="0" presId="urn:microsoft.com/office/officeart/2005/8/layout/cycle1"/>
    <dgm:cxn modelId="{391E7A56-7E5F-D14B-9D75-1DD5EE352B7F}" type="presParOf" srcId="{87F0A158-27DF-1644-B464-436E09E6C49A}" destId="{6EEE4C94-4E69-8340-B986-162D72421843}" srcOrd="13" destOrd="0" presId="urn:microsoft.com/office/officeart/2005/8/layout/cycle1"/>
    <dgm:cxn modelId="{EF0CBCF7-A87B-3542-BBC6-7708201EF764}" type="presParOf" srcId="{87F0A158-27DF-1644-B464-436E09E6C49A}" destId="{F61C2357-1CBE-E74C-B8DA-8E559C6341D1}" srcOrd="14" destOrd="0" presId="urn:microsoft.com/office/officeart/2005/8/layout/cycle1"/>
    <dgm:cxn modelId="{EE6F641E-CFF8-F84D-B3E0-D76136DD3E0B}" type="presParOf" srcId="{87F0A158-27DF-1644-B464-436E09E6C49A}" destId="{71A1D283-30FA-1C45-A0EE-48AFD7279945}" srcOrd="15" destOrd="0" presId="urn:microsoft.com/office/officeart/2005/8/layout/cycle1"/>
    <dgm:cxn modelId="{6729BA46-3C24-A747-B8FE-01E7ED7B1AF7}" type="presParOf" srcId="{87F0A158-27DF-1644-B464-436E09E6C49A}" destId="{86AD21E4-E4D8-5D4E-990C-D577CD2BC533}" srcOrd="16" destOrd="0" presId="urn:microsoft.com/office/officeart/2005/8/layout/cycle1"/>
    <dgm:cxn modelId="{97153D21-A6EE-F843-A1F2-92CC4A39C192}" type="presParOf" srcId="{87F0A158-27DF-1644-B464-436E09E6C49A}" destId="{43BFA649-9108-E04A-A341-C42551058423}" srcOrd="17" destOrd="0" presId="urn:microsoft.com/office/officeart/2005/8/layout/cycle1"/>
    <dgm:cxn modelId="{C5063FE7-1412-994B-A86C-139B3EAE56DC}" type="presParOf" srcId="{87F0A158-27DF-1644-B464-436E09E6C49A}" destId="{3A201701-AA0E-9740-823B-A3F7146BE2D5}" srcOrd="18" destOrd="0" presId="urn:microsoft.com/office/officeart/2005/8/layout/cycle1"/>
    <dgm:cxn modelId="{1D337C3A-8BB2-DC44-B55B-A3D896DA3F50}" type="presParOf" srcId="{87F0A158-27DF-1644-B464-436E09E6C49A}" destId="{6C5C6DF8-6E0A-6A44-89BB-A1B3711128FA}" srcOrd="19" destOrd="0" presId="urn:microsoft.com/office/officeart/2005/8/layout/cycle1"/>
    <dgm:cxn modelId="{B4338016-36E0-B54E-AA0E-03E37E9D6821}" type="presParOf" srcId="{87F0A158-27DF-1644-B464-436E09E6C49A}" destId="{CB1DD08F-E67E-5442-BAC3-BD3EAC28E196}" srcOrd="20" destOrd="0" presId="urn:microsoft.com/office/officeart/2005/8/layout/cycle1"/>
    <dgm:cxn modelId="{F79281EC-2D94-C449-B189-94A74E1FB940}" type="presParOf" srcId="{87F0A158-27DF-1644-B464-436E09E6C49A}" destId="{6B0C7A7E-EFD7-1744-B525-582FC74CF3D8}" srcOrd="21" destOrd="0" presId="urn:microsoft.com/office/officeart/2005/8/layout/cycle1"/>
    <dgm:cxn modelId="{282F1C36-F3D1-164B-8CEA-EDD8BDB2D8C2}" type="presParOf" srcId="{87F0A158-27DF-1644-B464-436E09E6C49A}" destId="{0413537A-B747-2344-B39A-7F200B977789}" srcOrd="22" destOrd="0" presId="urn:microsoft.com/office/officeart/2005/8/layout/cycle1"/>
    <dgm:cxn modelId="{F048922A-CB44-2A43-AEC8-EC05CEB4E387}" type="presParOf" srcId="{87F0A158-27DF-1644-B464-436E09E6C49A}" destId="{A1A26935-FE10-4F43-82BA-1A0D9E89B001}"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AAB86-6ED7-4225-8284-0265479BA016}">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DABAF-3807-4004-B76F-0AA345DF6442}">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E8E967-0A86-45F1-994C-F99654261DD5}">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Loss of muscle mass</a:t>
          </a:r>
        </a:p>
      </dsp:txBody>
      <dsp:txXfrm>
        <a:off x="1172126" y="908559"/>
        <a:ext cx="2114937" cy="897246"/>
      </dsp:txXfrm>
    </dsp:sp>
    <dsp:sp modelId="{83D84EAD-00B2-4CDF-8D93-C3D908C9B307}">
      <dsp:nvSpPr>
        <dsp:cNvPr id="0" name=""/>
        <dsp:cNvSpPr/>
      </dsp:nvSpPr>
      <dsp:spPr>
        <a:xfrm>
          <a:off x="3655575" y="9085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37D60-A724-41E4-B907-0DC59463959A}">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128D5D-3BA2-41A0-B67B-A4E5F2FEF83A}">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Loss of muscle strength</a:t>
          </a:r>
        </a:p>
      </dsp:txBody>
      <dsp:txXfrm>
        <a:off x="4745088" y="908559"/>
        <a:ext cx="2114937" cy="897246"/>
      </dsp:txXfrm>
    </dsp:sp>
    <dsp:sp modelId="{4D655BF7-47D4-4012-A365-D672ECAC5AD3}">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48F040-B79C-4E0D-A2CD-B8DCE08C7F05}">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E6980F-82EE-4541-8EB9-0DE79F33B4F6}">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Decreased physical activity</a:t>
          </a:r>
        </a:p>
      </dsp:txBody>
      <dsp:txXfrm>
        <a:off x="8318049" y="908559"/>
        <a:ext cx="2114937" cy="897246"/>
      </dsp:txXfrm>
    </dsp:sp>
    <dsp:sp modelId="{B0C942AE-5CC9-4732-83AB-188369B1B961}">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7F2E82-004E-48EF-B067-D6F77FE863F7}">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7C59CE-18BA-4CB2-B681-0B2CCB15A883}">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Increased risk of falls</a:t>
          </a:r>
        </a:p>
      </dsp:txBody>
      <dsp:txXfrm>
        <a:off x="1172126" y="2545532"/>
        <a:ext cx="2114937" cy="897246"/>
      </dsp:txXfrm>
    </dsp:sp>
    <dsp:sp modelId="{42C367F5-20F2-4CA6-BC24-FAA56E757AAD}">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76100D-0F9B-4FF3-B1E0-0BC1727A9C4D}">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95795-BED1-4F42-BD23-0E5FC41EF9DD}">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Increased hospital admissions</a:t>
          </a:r>
        </a:p>
      </dsp:txBody>
      <dsp:txXfrm>
        <a:off x="4745088" y="2545532"/>
        <a:ext cx="2114937" cy="897246"/>
      </dsp:txXfrm>
    </dsp:sp>
    <dsp:sp modelId="{467007BA-6DCE-460D-A5B6-1EE27F412B7C}">
      <dsp:nvSpPr>
        <dsp:cNvPr id="0" name=""/>
        <dsp:cNvSpPr/>
      </dsp:nvSpPr>
      <dsp:spPr>
        <a:xfrm>
          <a:off x="7228536" y="254553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F8E443-BED7-4C48-850E-3EA4A28DD55C}">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221761-75CD-41D9-A83E-11399BD0AB3F}">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Dependency</a:t>
          </a:r>
        </a:p>
      </dsp:txBody>
      <dsp:txXfrm>
        <a:off x="8318049" y="2545532"/>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448B0-6E1F-7D43-BA69-59DEDD94D456}">
      <dsp:nvSpPr>
        <dsp:cNvPr id="0" name=""/>
        <dsp:cNvSpPr/>
      </dsp:nvSpPr>
      <dsp:spPr>
        <a:xfrm>
          <a:off x="0" y="0"/>
          <a:ext cx="4764083" cy="7414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Improves muscle growth</a:t>
          </a:r>
        </a:p>
      </dsp:txBody>
      <dsp:txXfrm>
        <a:off x="21716" y="21716"/>
        <a:ext cx="3877251" cy="698018"/>
      </dsp:txXfrm>
    </dsp:sp>
    <dsp:sp modelId="{11340407-FC7E-D342-98B2-94A18CE76A5C}">
      <dsp:nvSpPr>
        <dsp:cNvPr id="0" name=""/>
        <dsp:cNvSpPr/>
      </dsp:nvSpPr>
      <dsp:spPr>
        <a:xfrm>
          <a:off x="355759" y="844430"/>
          <a:ext cx="4764083" cy="7414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Bone density</a:t>
          </a:r>
        </a:p>
      </dsp:txBody>
      <dsp:txXfrm>
        <a:off x="377475" y="866146"/>
        <a:ext cx="3882949" cy="698018"/>
      </dsp:txXfrm>
    </dsp:sp>
    <dsp:sp modelId="{265A4097-11E8-5947-A702-453B996B0508}">
      <dsp:nvSpPr>
        <dsp:cNvPr id="0" name=""/>
        <dsp:cNvSpPr/>
      </dsp:nvSpPr>
      <dsp:spPr>
        <a:xfrm>
          <a:off x="711519" y="1688860"/>
          <a:ext cx="4764083" cy="7414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Reduces falls</a:t>
          </a:r>
        </a:p>
      </dsp:txBody>
      <dsp:txXfrm>
        <a:off x="733235" y="1710576"/>
        <a:ext cx="3882949" cy="698018"/>
      </dsp:txXfrm>
    </dsp:sp>
    <dsp:sp modelId="{69D66F1F-F1BF-5A42-AB5F-B19171384FF0}">
      <dsp:nvSpPr>
        <dsp:cNvPr id="0" name=""/>
        <dsp:cNvSpPr/>
      </dsp:nvSpPr>
      <dsp:spPr>
        <a:xfrm>
          <a:off x="1067278" y="2533290"/>
          <a:ext cx="4764083" cy="7414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Reduces hospital admissions</a:t>
          </a:r>
        </a:p>
      </dsp:txBody>
      <dsp:txXfrm>
        <a:off x="1088994" y="2555006"/>
        <a:ext cx="3882949" cy="698018"/>
      </dsp:txXfrm>
    </dsp:sp>
    <dsp:sp modelId="{70806DBD-5635-6642-8C81-55DB93F1B574}">
      <dsp:nvSpPr>
        <dsp:cNvPr id="0" name=""/>
        <dsp:cNvSpPr/>
      </dsp:nvSpPr>
      <dsp:spPr>
        <a:xfrm>
          <a:off x="1423038" y="3377721"/>
          <a:ext cx="4764083" cy="7414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Reduces mortality</a:t>
          </a:r>
        </a:p>
      </dsp:txBody>
      <dsp:txXfrm>
        <a:off x="1444754" y="3399437"/>
        <a:ext cx="3882949" cy="698018"/>
      </dsp:txXfrm>
    </dsp:sp>
    <dsp:sp modelId="{4E17ABBF-4B6E-5743-9161-C7D516BE7829}">
      <dsp:nvSpPr>
        <dsp:cNvPr id="0" name=""/>
        <dsp:cNvSpPr/>
      </dsp:nvSpPr>
      <dsp:spPr>
        <a:xfrm>
          <a:off x="4282140" y="541671"/>
          <a:ext cx="481943" cy="48194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390577" y="541671"/>
        <a:ext cx="265069" cy="362662"/>
      </dsp:txXfrm>
    </dsp:sp>
    <dsp:sp modelId="{374DA63A-756A-3640-8E48-63511C9B2AD5}">
      <dsp:nvSpPr>
        <dsp:cNvPr id="0" name=""/>
        <dsp:cNvSpPr/>
      </dsp:nvSpPr>
      <dsp:spPr>
        <a:xfrm>
          <a:off x="4637900" y="1386101"/>
          <a:ext cx="481943" cy="48194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746337" y="1386101"/>
        <a:ext cx="265069" cy="362662"/>
      </dsp:txXfrm>
    </dsp:sp>
    <dsp:sp modelId="{D794F9ED-29B7-9045-84C9-BAF3086AFF26}">
      <dsp:nvSpPr>
        <dsp:cNvPr id="0" name=""/>
        <dsp:cNvSpPr/>
      </dsp:nvSpPr>
      <dsp:spPr>
        <a:xfrm>
          <a:off x="4993659" y="2218174"/>
          <a:ext cx="481943" cy="48194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02096" y="2218174"/>
        <a:ext cx="265069" cy="362662"/>
      </dsp:txXfrm>
    </dsp:sp>
    <dsp:sp modelId="{9544E4E7-D06C-DF45-B620-2E0F565D4D3B}">
      <dsp:nvSpPr>
        <dsp:cNvPr id="0" name=""/>
        <dsp:cNvSpPr/>
      </dsp:nvSpPr>
      <dsp:spPr>
        <a:xfrm>
          <a:off x="5349419" y="3070842"/>
          <a:ext cx="481943" cy="48194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457856" y="3070842"/>
        <a:ext cx="265069" cy="362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5EB68-03BC-2F47-AC93-F20F20BAE7F7}">
      <dsp:nvSpPr>
        <dsp:cNvPr id="0" name=""/>
        <dsp:cNvSpPr/>
      </dsp:nvSpPr>
      <dsp:spPr>
        <a:xfrm>
          <a:off x="4131146" y="1143"/>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Chair stands</a:t>
          </a:r>
        </a:p>
      </dsp:txBody>
      <dsp:txXfrm>
        <a:off x="4131146" y="1143"/>
        <a:ext cx="554367" cy="554367"/>
      </dsp:txXfrm>
    </dsp:sp>
    <dsp:sp modelId="{8187C361-5CAD-7D4E-BE77-1D328C70A014}">
      <dsp:nvSpPr>
        <dsp:cNvPr id="0" name=""/>
        <dsp:cNvSpPr/>
      </dsp:nvSpPr>
      <dsp:spPr>
        <a:xfrm>
          <a:off x="2316233" y="52489"/>
          <a:ext cx="3090964" cy="3090964"/>
        </a:xfrm>
        <a:prstGeom prst="circularArrow">
          <a:avLst>
            <a:gd name="adj1" fmla="val 3497"/>
            <a:gd name="adj2" fmla="val 216848"/>
            <a:gd name="adj3" fmla="val 19269861"/>
            <a:gd name="adj4" fmla="val 18313291"/>
            <a:gd name="adj5" fmla="val 408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A31551-82FB-CD48-9BB3-04184563CA06}">
      <dsp:nvSpPr>
        <dsp:cNvPr id="0" name=""/>
        <dsp:cNvSpPr/>
      </dsp:nvSpPr>
      <dsp:spPr>
        <a:xfrm>
          <a:off x="4904176" y="774173"/>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Calf raises</a:t>
          </a:r>
        </a:p>
      </dsp:txBody>
      <dsp:txXfrm>
        <a:off x="4904176" y="774173"/>
        <a:ext cx="554367" cy="554367"/>
      </dsp:txXfrm>
    </dsp:sp>
    <dsp:sp modelId="{B1B32863-8C14-EC49-B266-6501AC357948}">
      <dsp:nvSpPr>
        <dsp:cNvPr id="0" name=""/>
        <dsp:cNvSpPr/>
      </dsp:nvSpPr>
      <dsp:spPr>
        <a:xfrm>
          <a:off x="2316233" y="52489"/>
          <a:ext cx="3090964" cy="3090964"/>
        </a:xfrm>
        <a:prstGeom prst="circularArrow">
          <a:avLst>
            <a:gd name="adj1" fmla="val 3497"/>
            <a:gd name="adj2" fmla="val 216848"/>
            <a:gd name="adj3" fmla="val 435515"/>
            <a:gd name="adj4" fmla="val 20947637"/>
            <a:gd name="adj5" fmla="val 4080"/>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2ACBE-DDC4-F04E-B877-686CCC76174E}">
      <dsp:nvSpPr>
        <dsp:cNvPr id="0" name=""/>
        <dsp:cNvSpPr/>
      </dsp:nvSpPr>
      <dsp:spPr>
        <a:xfrm>
          <a:off x="4904176" y="1867402"/>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Shoulder press</a:t>
          </a:r>
        </a:p>
      </dsp:txBody>
      <dsp:txXfrm>
        <a:off x="4904176" y="1867402"/>
        <a:ext cx="554367" cy="554367"/>
      </dsp:txXfrm>
    </dsp:sp>
    <dsp:sp modelId="{67F5FE34-EAC2-284D-B799-4E28CE6F3737}">
      <dsp:nvSpPr>
        <dsp:cNvPr id="0" name=""/>
        <dsp:cNvSpPr/>
      </dsp:nvSpPr>
      <dsp:spPr>
        <a:xfrm>
          <a:off x="2316233" y="52489"/>
          <a:ext cx="3090964" cy="3090964"/>
        </a:xfrm>
        <a:prstGeom prst="circularArrow">
          <a:avLst>
            <a:gd name="adj1" fmla="val 3497"/>
            <a:gd name="adj2" fmla="val 216848"/>
            <a:gd name="adj3" fmla="val 3069861"/>
            <a:gd name="adj4" fmla="val 2113291"/>
            <a:gd name="adj5" fmla="val 4080"/>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15298-A0A2-CF4C-963D-8749D5E2A0D4}">
      <dsp:nvSpPr>
        <dsp:cNvPr id="0" name=""/>
        <dsp:cNvSpPr/>
      </dsp:nvSpPr>
      <dsp:spPr>
        <a:xfrm>
          <a:off x="4131146" y="2640431"/>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Wall squats</a:t>
          </a:r>
        </a:p>
      </dsp:txBody>
      <dsp:txXfrm>
        <a:off x="4131146" y="2640431"/>
        <a:ext cx="554367" cy="554367"/>
      </dsp:txXfrm>
    </dsp:sp>
    <dsp:sp modelId="{9E371052-919C-CA40-AA05-17B50F3FD9BB}">
      <dsp:nvSpPr>
        <dsp:cNvPr id="0" name=""/>
        <dsp:cNvSpPr/>
      </dsp:nvSpPr>
      <dsp:spPr>
        <a:xfrm>
          <a:off x="2316233" y="52489"/>
          <a:ext cx="3090964" cy="3090964"/>
        </a:xfrm>
        <a:prstGeom prst="circularArrow">
          <a:avLst>
            <a:gd name="adj1" fmla="val 3497"/>
            <a:gd name="adj2" fmla="val 216848"/>
            <a:gd name="adj3" fmla="val 5835515"/>
            <a:gd name="adj4" fmla="val 4747637"/>
            <a:gd name="adj5" fmla="val 4080"/>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E4C94-4E69-8340-B986-162D72421843}">
      <dsp:nvSpPr>
        <dsp:cNvPr id="0" name=""/>
        <dsp:cNvSpPr/>
      </dsp:nvSpPr>
      <dsp:spPr>
        <a:xfrm>
          <a:off x="3037917" y="2640431"/>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Shoulder abduction</a:t>
          </a:r>
        </a:p>
      </dsp:txBody>
      <dsp:txXfrm>
        <a:off x="3037917" y="2640431"/>
        <a:ext cx="554367" cy="554367"/>
      </dsp:txXfrm>
    </dsp:sp>
    <dsp:sp modelId="{F61C2357-1CBE-E74C-B8DA-8E559C6341D1}">
      <dsp:nvSpPr>
        <dsp:cNvPr id="0" name=""/>
        <dsp:cNvSpPr/>
      </dsp:nvSpPr>
      <dsp:spPr>
        <a:xfrm>
          <a:off x="2316233" y="52489"/>
          <a:ext cx="3090964" cy="3090964"/>
        </a:xfrm>
        <a:prstGeom prst="circularArrow">
          <a:avLst>
            <a:gd name="adj1" fmla="val 3497"/>
            <a:gd name="adj2" fmla="val 216848"/>
            <a:gd name="adj3" fmla="val 8469861"/>
            <a:gd name="adj4" fmla="val 7513291"/>
            <a:gd name="adj5" fmla="val 4080"/>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D21E4-E4D8-5D4E-990C-D577CD2BC533}">
      <dsp:nvSpPr>
        <dsp:cNvPr id="0" name=""/>
        <dsp:cNvSpPr/>
      </dsp:nvSpPr>
      <dsp:spPr>
        <a:xfrm>
          <a:off x="2264888" y="1867402"/>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Lunges</a:t>
          </a:r>
        </a:p>
      </dsp:txBody>
      <dsp:txXfrm>
        <a:off x="2264888" y="1867402"/>
        <a:ext cx="554367" cy="554367"/>
      </dsp:txXfrm>
    </dsp:sp>
    <dsp:sp modelId="{43BFA649-9108-E04A-A341-C42551058423}">
      <dsp:nvSpPr>
        <dsp:cNvPr id="0" name=""/>
        <dsp:cNvSpPr/>
      </dsp:nvSpPr>
      <dsp:spPr>
        <a:xfrm>
          <a:off x="2316233" y="52489"/>
          <a:ext cx="3090964" cy="3090964"/>
        </a:xfrm>
        <a:prstGeom prst="circularArrow">
          <a:avLst>
            <a:gd name="adj1" fmla="val 3497"/>
            <a:gd name="adj2" fmla="val 216848"/>
            <a:gd name="adj3" fmla="val 11235515"/>
            <a:gd name="adj4" fmla="val 10147637"/>
            <a:gd name="adj5" fmla="val 4080"/>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C6DF8-6E0A-6A44-89BB-A1B3711128FA}">
      <dsp:nvSpPr>
        <dsp:cNvPr id="0" name=""/>
        <dsp:cNvSpPr/>
      </dsp:nvSpPr>
      <dsp:spPr>
        <a:xfrm>
          <a:off x="2264888" y="774173"/>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Clams</a:t>
          </a:r>
        </a:p>
      </dsp:txBody>
      <dsp:txXfrm>
        <a:off x="2264888" y="774173"/>
        <a:ext cx="554367" cy="554367"/>
      </dsp:txXfrm>
    </dsp:sp>
    <dsp:sp modelId="{CB1DD08F-E67E-5442-BAC3-BD3EAC28E196}">
      <dsp:nvSpPr>
        <dsp:cNvPr id="0" name=""/>
        <dsp:cNvSpPr/>
      </dsp:nvSpPr>
      <dsp:spPr>
        <a:xfrm>
          <a:off x="2316233" y="52489"/>
          <a:ext cx="3090964" cy="3090964"/>
        </a:xfrm>
        <a:prstGeom prst="circularArrow">
          <a:avLst>
            <a:gd name="adj1" fmla="val 3497"/>
            <a:gd name="adj2" fmla="val 216848"/>
            <a:gd name="adj3" fmla="val 13869861"/>
            <a:gd name="adj4" fmla="val 12913291"/>
            <a:gd name="adj5" fmla="val 4080"/>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3537A-B747-2344-B39A-7F200B977789}">
      <dsp:nvSpPr>
        <dsp:cNvPr id="0" name=""/>
        <dsp:cNvSpPr/>
      </dsp:nvSpPr>
      <dsp:spPr>
        <a:xfrm>
          <a:off x="3037917" y="1143"/>
          <a:ext cx="554367" cy="554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Wall press</a:t>
          </a:r>
        </a:p>
      </dsp:txBody>
      <dsp:txXfrm>
        <a:off x="3037917" y="1143"/>
        <a:ext cx="554367" cy="554367"/>
      </dsp:txXfrm>
    </dsp:sp>
    <dsp:sp modelId="{A1A26935-FE10-4F43-82BA-1A0D9E89B001}">
      <dsp:nvSpPr>
        <dsp:cNvPr id="0" name=""/>
        <dsp:cNvSpPr/>
      </dsp:nvSpPr>
      <dsp:spPr>
        <a:xfrm>
          <a:off x="2316233" y="52489"/>
          <a:ext cx="3090964" cy="3090964"/>
        </a:xfrm>
        <a:prstGeom prst="circularArrow">
          <a:avLst>
            <a:gd name="adj1" fmla="val 3497"/>
            <a:gd name="adj2" fmla="val 216848"/>
            <a:gd name="adj3" fmla="val 16635515"/>
            <a:gd name="adj4" fmla="val 15547637"/>
            <a:gd name="adj5" fmla="val 408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31CF-7B82-1045-B386-5C8E9E4307B6}" type="datetimeFigureOut">
              <a:rPr lang="en-US" smtClean="0"/>
              <a:t>6/5/23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6A323-4C79-8944-BDF4-7419B352BE87}" type="slidenum">
              <a:rPr lang="en-US" smtClean="0"/>
              <a:t>‹#›</a:t>
            </a:fld>
            <a:endParaRPr lang="en-US"/>
          </a:p>
        </p:txBody>
      </p:sp>
    </p:spTree>
    <p:extLst>
      <p:ext uri="{BB962C8B-B14F-4D97-AF65-F5344CB8AC3E}">
        <p14:creationId xmlns:p14="http://schemas.microsoft.com/office/powerpoint/2010/main" val="266172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Decline in leg strength with age, men on left women on right. The red line is the leg strength you need to get out of a chair unaided. The scans show loss of muscle with age and increased adiposity.</a:t>
            </a:r>
          </a:p>
        </p:txBody>
      </p:sp>
      <p:sp>
        <p:nvSpPr>
          <p:cNvPr id="4" name="Slide Number Placeholder 3"/>
          <p:cNvSpPr>
            <a:spLocks noGrp="1"/>
          </p:cNvSpPr>
          <p:nvPr>
            <p:ph type="sldNum" sz="quarter" idx="5"/>
          </p:nvPr>
        </p:nvSpPr>
        <p:spPr/>
        <p:txBody>
          <a:bodyPr/>
          <a:lstStyle/>
          <a:p>
            <a:fld id="{F5C66B82-49B1-4A4D-8874-C42263E6E0B6}" type="slidenum">
              <a:rPr lang="en-GB" smtClean="0"/>
              <a:t>2</a:t>
            </a:fld>
            <a:endParaRPr lang="en-GB"/>
          </a:p>
        </p:txBody>
      </p:sp>
    </p:spTree>
    <p:extLst>
      <p:ext uri="{BB962C8B-B14F-4D97-AF65-F5344CB8AC3E}">
        <p14:creationId xmlns:p14="http://schemas.microsoft.com/office/powerpoint/2010/main" val="342585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scans show loss of muscle with age and increased adiposity.</a:t>
            </a:r>
            <a:endParaRPr lang="en-US" dirty="0"/>
          </a:p>
        </p:txBody>
      </p:sp>
      <p:sp>
        <p:nvSpPr>
          <p:cNvPr id="4" name="Slide Number Placeholder 3"/>
          <p:cNvSpPr>
            <a:spLocks noGrp="1"/>
          </p:cNvSpPr>
          <p:nvPr>
            <p:ph type="sldNum" sz="quarter" idx="5"/>
          </p:nvPr>
        </p:nvSpPr>
        <p:spPr/>
        <p:txBody>
          <a:bodyPr/>
          <a:lstStyle/>
          <a:p>
            <a:fld id="{FDA6A323-4C79-8944-BDF4-7419B352BE87}" type="slidenum">
              <a:rPr lang="en-US" smtClean="0"/>
              <a:t>3</a:t>
            </a:fld>
            <a:endParaRPr lang="en-US"/>
          </a:p>
        </p:txBody>
      </p:sp>
    </p:spTree>
    <p:extLst>
      <p:ext uri="{BB962C8B-B14F-4D97-AF65-F5344CB8AC3E}">
        <p14:creationId xmlns:p14="http://schemas.microsoft.com/office/powerpoint/2010/main" val="250581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41% of adults over the age of 75 are physically active – up from 31% in 2016 so need to continue in this directions</a:t>
            </a:r>
          </a:p>
        </p:txBody>
      </p:sp>
      <p:sp>
        <p:nvSpPr>
          <p:cNvPr id="4" name="Slide Number Placeholder 3"/>
          <p:cNvSpPr>
            <a:spLocks noGrp="1"/>
          </p:cNvSpPr>
          <p:nvPr>
            <p:ph type="sldNum" sz="quarter" idx="5"/>
          </p:nvPr>
        </p:nvSpPr>
        <p:spPr/>
        <p:txBody>
          <a:bodyPr/>
          <a:lstStyle/>
          <a:p>
            <a:fld id="{FDA6A323-4C79-8944-BDF4-7419B352BE87}" type="slidenum">
              <a:rPr lang="en-US" smtClean="0"/>
              <a:t>4</a:t>
            </a:fld>
            <a:endParaRPr lang="en-US"/>
          </a:p>
        </p:txBody>
      </p:sp>
    </p:spTree>
    <p:extLst>
      <p:ext uri="{BB962C8B-B14F-4D97-AF65-F5344CB8AC3E}">
        <p14:creationId xmlns:p14="http://schemas.microsoft.com/office/powerpoint/2010/main" val="41785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Caused by a series of biological changes, loss of motor units, inflammation, poor nutrition, inactivity, disease, obesity</a:t>
            </a:r>
          </a:p>
          <a:p>
            <a:endParaRPr lang="en-US" dirty="0"/>
          </a:p>
        </p:txBody>
      </p:sp>
      <p:sp>
        <p:nvSpPr>
          <p:cNvPr id="4" name="Slide Number Placeholder 3"/>
          <p:cNvSpPr>
            <a:spLocks noGrp="1"/>
          </p:cNvSpPr>
          <p:nvPr>
            <p:ph type="sldNum" sz="quarter" idx="5"/>
          </p:nvPr>
        </p:nvSpPr>
        <p:spPr/>
        <p:txBody>
          <a:bodyPr/>
          <a:lstStyle/>
          <a:p>
            <a:fld id="{FDA6A323-4C79-8944-BDF4-7419B352BE87}" type="slidenum">
              <a:rPr lang="en-US" smtClean="0"/>
              <a:t>5</a:t>
            </a:fld>
            <a:endParaRPr lang="en-US"/>
          </a:p>
        </p:txBody>
      </p:sp>
    </p:spTree>
    <p:extLst>
      <p:ext uri="{BB962C8B-B14F-4D97-AF65-F5344CB8AC3E}">
        <p14:creationId xmlns:p14="http://schemas.microsoft.com/office/powerpoint/2010/main" val="158160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thought and is now known that people of older age are less responsive to anabolic stimuli. I.e. if an individual of an older age participated in exercise or ingests protein such they will have less muscle growth than a younger individual. This is highlighted in the shaded area between the bold and non-bolded line. </a:t>
            </a:r>
          </a:p>
          <a:p>
            <a:endParaRPr lang="en-GB" dirty="0"/>
          </a:p>
          <a:p>
            <a:r>
              <a:rPr lang="en-GB" dirty="0"/>
              <a:t>This has been practically shown in a paper by Beth Phillips and colleagues in the graph on the right which shows data from a 20 week resistance exercise programme in adults of different ages. At the end of 20 weeks an increase in muscle mass was only seen in the young group. This is why the CMO recommendation for older adults is 4 sessions of resistance exercise but only 2 in young adults.</a:t>
            </a:r>
          </a:p>
        </p:txBody>
      </p:sp>
      <p:sp>
        <p:nvSpPr>
          <p:cNvPr id="4" name="Slide Number Placeholder 3"/>
          <p:cNvSpPr>
            <a:spLocks noGrp="1"/>
          </p:cNvSpPr>
          <p:nvPr>
            <p:ph type="sldNum" sz="quarter" idx="5"/>
          </p:nvPr>
        </p:nvSpPr>
        <p:spPr/>
        <p:txBody>
          <a:bodyPr/>
          <a:lstStyle/>
          <a:p>
            <a:fld id="{F5C66B82-49B1-4A4D-8874-C42263E6E0B6}" type="slidenum">
              <a:rPr lang="en-GB" smtClean="0"/>
              <a:t>6</a:t>
            </a:fld>
            <a:endParaRPr lang="en-GB"/>
          </a:p>
        </p:txBody>
      </p:sp>
    </p:spTree>
    <p:extLst>
      <p:ext uri="{BB962C8B-B14F-4D97-AF65-F5344CB8AC3E}">
        <p14:creationId xmlns:p14="http://schemas.microsoft.com/office/powerpoint/2010/main" val="52081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know muscle declines as we age, and it is harder to build muscle when we are older. I am sure everyone’s aim is to maintain physical independence and for that reason, investment in the muscle pension early is advantageous. As you can see here, those who gain more muscle strength in early life and maintain it during adult life are more likely to maintain above the threshold for independence in older life.</a:t>
            </a:r>
          </a:p>
          <a:p>
            <a:endParaRPr lang="en-US" dirty="0"/>
          </a:p>
          <a:p>
            <a:r>
              <a:rPr lang="en-US" dirty="0"/>
              <a:t>However, it is never too late to start and combined with a nutritious diet the CMO advises people of older age should be participating in a minimum of 2 resistance/strength  exercise sessions per week and I would say the evidence is now gravitating towards 2-4 sessions.</a:t>
            </a:r>
          </a:p>
        </p:txBody>
      </p:sp>
      <p:sp>
        <p:nvSpPr>
          <p:cNvPr id="4" name="Slide Number Placeholder 3"/>
          <p:cNvSpPr>
            <a:spLocks noGrp="1"/>
          </p:cNvSpPr>
          <p:nvPr>
            <p:ph type="sldNum" sz="quarter" idx="5"/>
          </p:nvPr>
        </p:nvSpPr>
        <p:spPr/>
        <p:txBody>
          <a:bodyPr/>
          <a:lstStyle/>
          <a:p>
            <a:fld id="{FDA6A323-4C79-8944-BDF4-7419B352BE87}" type="slidenum">
              <a:rPr lang="en-US" smtClean="0"/>
              <a:t>7</a:t>
            </a:fld>
            <a:endParaRPr lang="en-US"/>
          </a:p>
        </p:txBody>
      </p:sp>
    </p:spTree>
    <p:extLst>
      <p:ext uri="{BB962C8B-B14F-4D97-AF65-F5344CB8AC3E}">
        <p14:creationId xmlns:p14="http://schemas.microsoft.com/office/powerpoint/2010/main" val="35197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age of 60 years, all-cause and cancer-associated mortality is twice as likely in individuals with low compared to high skeletal muscle strength</a:t>
            </a:r>
          </a:p>
          <a:p>
            <a:endParaRPr lang="en-US" dirty="0"/>
          </a:p>
        </p:txBody>
      </p:sp>
      <p:sp>
        <p:nvSpPr>
          <p:cNvPr id="4" name="Slide Number Placeholder 3"/>
          <p:cNvSpPr>
            <a:spLocks noGrp="1"/>
          </p:cNvSpPr>
          <p:nvPr>
            <p:ph type="sldNum" sz="quarter" idx="5"/>
          </p:nvPr>
        </p:nvSpPr>
        <p:spPr/>
        <p:txBody>
          <a:bodyPr/>
          <a:lstStyle/>
          <a:p>
            <a:fld id="{FDA6A323-4C79-8944-BDF4-7419B352BE87}" type="slidenum">
              <a:rPr lang="en-US" smtClean="0"/>
              <a:t>9</a:t>
            </a:fld>
            <a:endParaRPr lang="en-US"/>
          </a:p>
        </p:txBody>
      </p:sp>
    </p:spTree>
    <p:extLst>
      <p:ext uri="{BB962C8B-B14F-4D97-AF65-F5344CB8AC3E}">
        <p14:creationId xmlns:p14="http://schemas.microsoft.com/office/powerpoint/2010/main" val="334931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2411-1A5E-E650-919D-3D2B197313A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176507-C069-62D6-6FC0-20C5E389D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38EA260-813A-B578-DC29-859097B512EB}"/>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83068BD5-C8E2-234A-2102-A5A5D87B7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D8A9D-0423-0A8F-BB2C-891031F96E61}"/>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298256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B50C-8465-AD2F-5C8A-E5E3BF4E13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A52CDF-9F4C-DD7C-525E-B868CC7D05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AE3A61-0C87-CFC9-4A18-6BB9E892685E}"/>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EDAB91AA-CD58-BC8E-BD78-927DC148C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43AA8-5F28-3ECC-3353-45CDF07B4410}"/>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1927041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D20EE6-3464-8B8C-E9CD-1335A57C541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5596BF-5AD1-1CFA-967A-A540F2E5A12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65A0AC-EFC2-F42C-FD12-597D99631ADC}"/>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981C56E8-3A80-D2BE-D2D7-2958D5B2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3449D-3D02-C98E-A69C-2BFB47E5BB17}"/>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13700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5A7B-8518-83E5-C5FC-C2F3D8E189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1C1934-92E5-DAB6-D17E-54203115C4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9C55A6-00CB-CBCC-E24A-29F7DA535C1F}"/>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C8266B56-419F-4202-C9F6-0D36DBAB2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3D714-EF7D-AB3F-21AF-8A178F9E13D2}"/>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241643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8686-0D90-F603-A0EF-78C07A98D5B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A0DCB01-A738-ECFB-67CB-C5D41B40D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51B02F-ACDF-51F8-6A3B-1D06FD676EA7}"/>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BAA84AFA-21BF-0350-26E3-12CB654BE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B87B7-E39E-7B59-31FC-89424FD319DE}"/>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198327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5790-83C6-95AC-1B40-94ED1C1F87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821CF4-D713-CE38-EE59-F93073674C2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2052A6-F209-6B6F-BCA3-6292FC5489B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29E4B2-4F4D-4200-A077-F63F48F280AC}"/>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6" name="Footer Placeholder 5">
            <a:extLst>
              <a:ext uri="{FF2B5EF4-FFF2-40B4-BE49-F238E27FC236}">
                <a16:creationId xmlns:a16="http://schemas.microsoft.com/office/drawing/2014/main" id="{D5BB12D8-73A8-CF68-74CE-BC7859E97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C9E1-2EAE-A2E1-B586-A534867853CC}"/>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23831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313D-53AF-3A53-C3CC-5AA8D2600B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8C5A2F-A277-1E5B-00F5-A8A1B756FF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9AE881-C4F3-803F-24C8-A61D463E9D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B09DB85-6092-CCF0-D520-8BEA033D1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0B1FBD-D04C-7ACD-7889-8D6693330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706D538-F32B-2686-BB90-D3FA123E9F83}"/>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8" name="Footer Placeholder 7">
            <a:extLst>
              <a:ext uri="{FF2B5EF4-FFF2-40B4-BE49-F238E27FC236}">
                <a16:creationId xmlns:a16="http://schemas.microsoft.com/office/drawing/2014/main" id="{329D0EBE-244C-80A5-5BCC-A90472CCDD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89DBFC-96F0-BFF2-D3A2-629C0872B6B4}"/>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428405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87F4-0629-D32D-ADF3-A6D65A04EA9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3FB1-5381-472E-F4FD-828FFD400ACB}"/>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4" name="Footer Placeholder 3">
            <a:extLst>
              <a:ext uri="{FF2B5EF4-FFF2-40B4-BE49-F238E27FC236}">
                <a16:creationId xmlns:a16="http://schemas.microsoft.com/office/drawing/2014/main" id="{0EF84A84-3E72-7EC4-F684-A59A524BA9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0777B-4225-969B-06F1-9630327A3EFB}"/>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2752884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FBCD9-8F07-75A4-8768-4073DA746B50}"/>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3" name="Footer Placeholder 2">
            <a:extLst>
              <a:ext uri="{FF2B5EF4-FFF2-40B4-BE49-F238E27FC236}">
                <a16:creationId xmlns:a16="http://schemas.microsoft.com/office/drawing/2014/main" id="{62467DBB-6340-D5BA-6118-0D4602CE5C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2304E-61AC-4AB3-FD2F-41B3E5E95E34}"/>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9967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9099-A56D-B344-BCD7-1D173B55F3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BC745B-41E6-1385-5AB7-88E29CEEB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49F1688-B7F0-D536-C3D9-D5180C72C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2676E9-F729-2BE1-0055-AA9694A64696}"/>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6" name="Footer Placeholder 5">
            <a:extLst>
              <a:ext uri="{FF2B5EF4-FFF2-40B4-BE49-F238E27FC236}">
                <a16:creationId xmlns:a16="http://schemas.microsoft.com/office/drawing/2014/main" id="{CB1C5866-6582-7D56-74F6-74A875714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4484B-BDF7-3E37-A4B4-4BF98FC718F1}"/>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62078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315A-8463-DE36-8871-E253275ED0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A1C1125-C384-2E98-0F57-21E759C1B2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63A9AB-073A-358C-7701-E00AF053A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F7E55F-9766-5828-96DF-F64E4F0A488A}"/>
              </a:ext>
            </a:extLst>
          </p:cNvPr>
          <p:cNvSpPr>
            <a:spLocks noGrp="1"/>
          </p:cNvSpPr>
          <p:nvPr>
            <p:ph type="dt" sz="half" idx="10"/>
          </p:nvPr>
        </p:nvSpPr>
        <p:spPr/>
        <p:txBody>
          <a:bodyPr/>
          <a:lstStyle/>
          <a:p>
            <a:fld id="{1506664C-68C1-E24F-91A9-7D09774D81B4}" type="datetimeFigureOut">
              <a:rPr lang="en-US" smtClean="0"/>
              <a:t>6/5/23</a:t>
            </a:fld>
            <a:endParaRPr lang="en-US"/>
          </a:p>
        </p:txBody>
      </p:sp>
      <p:sp>
        <p:nvSpPr>
          <p:cNvPr id="6" name="Footer Placeholder 5">
            <a:extLst>
              <a:ext uri="{FF2B5EF4-FFF2-40B4-BE49-F238E27FC236}">
                <a16:creationId xmlns:a16="http://schemas.microsoft.com/office/drawing/2014/main" id="{D7E06CE2-A0DF-6660-88B0-4E8209C7E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13A6A-F8B6-626C-8924-AD661CFE94D9}"/>
              </a:ext>
            </a:extLst>
          </p:cNvPr>
          <p:cNvSpPr>
            <a:spLocks noGrp="1"/>
          </p:cNvSpPr>
          <p:nvPr>
            <p:ph type="sldNum" sz="quarter" idx="12"/>
          </p:nvPr>
        </p:nvSpPr>
        <p:spPr/>
        <p:txBody>
          <a:bodyPr/>
          <a:lstStyle/>
          <a:p>
            <a:fld id="{CEC89C75-65A4-F644-8EA0-C88E5B64E8F4}" type="slidenum">
              <a:rPr lang="en-US" smtClean="0"/>
              <a:t>‹#›</a:t>
            </a:fld>
            <a:endParaRPr lang="en-US"/>
          </a:p>
        </p:txBody>
      </p:sp>
    </p:spTree>
    <p:extLst>
      <p:ext uri="{BB962C8B-B14F-4D97-AF65-F5344CB8AC3E}">
        <p14:creationId xmlns:p14="http://schemas.microsoft.com/office/powerpoint/2010/main" val="14777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5AA2E4-17B5-DE9C-FBAF-9542B2F7B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E42BB5-F851-6AE1-549D-AA51608B7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CB2B98-3505-FF63-43DE-64F87BCF5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6664C-68C1-E24F-91A9-7D09774D81B4}" type="datetimeFigureOut">
              <a:rPr lang="en-US" smtClean="0"/>
              <a:t>6/5/23</a:t>
            </a:fld>
            <a:endParaRPr lang="en-US"/>
          </a:p>
        </p:txBody>
      </p:sp>
      <p:sp>
        <p:nvSpPr>
          <p:cNvPr id="5" name="Footer Placeholder 4">
            <a:extLst>
              <a:ext uri="{FF2B5EF4-FFF2-40B4-BE49-F238E27FC236}">
                <a16:creationId xmlns:a16="http://schemas.microsoft.com/office/drawing/2014/main" id="{FA66DC73-F6A8-BB32-A419-9B713BB47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DFC4F9-24C7-12BB-0D61-4FEF27B65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89C75-65A4-F644-8EA0-C88E5B64E8F4}" type="slidenum">
              <a:rPr lang="en-US" smtClean="0"/>
              <a:t>‹#›</a:t>
            </a:fld>
            <a:endParaRPr lang="en-US"/>
          </a:p>
        </p:txBody>
      </p:sp>
    </p:spTree>
    <p:extLst>
      <p:ext uri="{BB962C8B-B14F-4D97-AF65-F5344CB8AC3E}">
        <p14:creationId xmlns:p14="http://schemas.microsoft.com/office/powerpoint/2010/main" val="736380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ekJOT0kn5vs?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jpeg"/><Relationship Id="rId3" Type="http://schemas.openxmlformats.org/officeDocument/2006/relationships/diagramLayout" Target="../diagrams/layout3.xml"/><Relationship Id="rId7" Type="http://schemas.openxmlformats.org/officeDocument/2006/relationships/image" Target="../media/image39.jpeg"/><Relationship Id="rId12" Type="http://schemas.openxmlformats.org/officeDocument/2006/relationships/image" Target="../media/image4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8.jpeg"/><Relationship Id="rId5" Type="http://schemas.openxmlformats.org/officeDocument/2006/relationships/diagramColors" Target="../diagrams/colors3.xml"/><Relationship Id="rId10" Type="http://schemas.openxmlformats.org/officeDocument/2006/relationships/image" Target="../media/image42.jpeg"/><Relationship Id="rId4" Type="http://schemas.openxmlformats.org/officeDocument/2006/relationships/diagramQuickStyle" Target="../diagrams/quickStyle3.xml"/><Relationship Id="rId9" Type="http://schemas.openxmlformats.org/officeDocument/2006/relationships/image" Target="../media/image41.jpeg"/><Relationship Id="rId1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2D751-CBDF-567E-D706-B874E12B4770}"/>
              </a:ext>
            </a:extLst>
          </p:cNvPr>
          <p:cNvSpPr>
            <a:spLocks noGrp="1"/>
          </p:cNvSpPr>
          <p:nvPr>
            <p:ph type="ctrTitle"/>
          </p:nvPr>
        </p:nvSpPr>
        <p:spPr>
          <a:xfrm>
            <a:off x="6590662" y="4267832"/>
            <a:ext cx="4805996" cy="1297115"/>
          </a:xfrm>
        </p:spPr>
        <p:txBody>
          <a:bodyPr anchor="t">
            <a:normAutofit/>
          </a:bodyPr>
          <a:lstStyle/>
          <a:p>
            <a:pPr algn="l"/>
            <a:r>
              <a:rPr lang="en-GB" sz="2800" b="1" i="0" u="none" strike="noStrike">
                <a:solidFill>
                  <a:schemeClr val="tx2"/>
                </a:solidFill>
                <a:effectLst/>
                <a:latin typeface="Neue Plak"/>
              </a:rPr>
              <a:t>Stronger for Longer: The Benefits of Weight/Resistance Training in Older Adult</a:t>
            </a:r>
            <a:endParaRPr lang="en-US" sz="2800">
              <a:solidFill>
                <a:schemeClr val="tx2"/>
              </a:solidFill>
            </a:endParaRPr>
          </a:p>
        </p:txBody>
      </p:sp>
      <p:sp>
        <p:nvSpPr>
          <p:cNvPr id="3" name="Subtitle 2">
            <a:extLst>
              <a:ext uri="{FF2B5EF4-FFF2-40B4-BE49-F238E27FC236}">
                <a16:creationId xmlns:a16="http://schemas.microsoft.com/office/drawing/2014/main" id="{5679E41B-5F4A-8FDF-DA0E-DD8335361CCC}"/>
              </a:ext>
            </a:extLst>
          </p:cNvPr>
          <p:cNvSpPr>
            <a:spLocks noGrp="1"/>
          </p:cNvSpPr>
          <p:nvPr>
            <p:ph type="subTitle" idx="1"/>
          </p:nvPr>
        </p:nvSpPr>
        <p:spPr>
          <a:xfrm>
            <a:off x="6590966" y="3428999"/>
            <a:ext cx="4805691" cy="838831"/>
          </a:xfrm>
        </p:spPr>
        <p:txBody>
          <a:bodyPr anchor="b">
            <a:normAutofit/>
          </a:bodyPr>
          <a:lstStyle/>
          <a:p>
            <a:pPr algn="l"/>
            <a:r>
              <a:rPr lang="en-US" sz="1100">
                <a:solidFill>
                  <a:schemeClr val="tx2"/>
                </a:solidFill>
              </a:rPr>
              <a:t>Dr. Felicity Williams</a:t>
            </a:r>
          </a:p>
          <a:p>
            <a:pPr algn="l"/>
            <a:r>
              <a:rPr lang="en-US" sz="1100">
                <a:solidFill>
                  <a:schemeClr val="tx2"/>
                </a:solidFill>
              </a:rPr>
              <a:t>Assistant Professor</a:t>
            </a:r>
          </a:p>
          <a:p>
            <a:pPr algn="l"/>
            <a:r>
              <a:rPr lang="en-US" sz="1100">
                <a:solidFill>
                  <a:schemeClr val="tx2"/>
                </a:solidFill>
              </a:rPr>
              <a:t>Honorary Consultant Physiotherapist</a:t>
            </a:r>
          </a:p>
        </p:txBody>
      </p:sp>
      <p:pic>
        <p:nvPicPr>
          <p:cNvPr id="7" name="Graphic 6" descr="Muscle Arm">
            <a:extLst>
              <a:ext uri="{FF2B5EF4-FFF2-40B4-BE49-F238E27FC236}">
                <a16:creationId xmlns:a16="http://schemas.microsoft.com/office/drawing/2014/main" id="{7F42EB63-C3E8-4BE5-460E-F2B0E3E3E1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492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8D88-5F49-D1B0-86AE-83D34D7E01F7}"/>
              </a:ext>
            </a:extLst>
          </p:cNvPr>
          <p:cNvSpPr>
            <a:spLocks noGrp="1"/>
          </p:cNvSpPr>
          <p:nvPr>
            <p:ph type="title"/>
          </p:nvPr>
        </p:nvSpPr>
        <p:spPr>
          <a:xfrm>
            <a:off x="123496" y="303315"/>
            <a:ext cx="11837276" cy="1325563"/>
          </a:xfrm>
        </p:spPr>
        <p:txBody>
          <a:bodyPr/>
          <a:lstStyle/>
          <a:p>
            <a:r>
              <a:rPr lang="en-US" dirty="0"/>
              <a:t>What does a resistance exercise program look like?</a:t>
            </a:r>
          </a:p>
        </p:txBody>
      </p:sp>
      <p:graphicFrame>
        <p:nvGraphicFramePr>
          <p:cNvPr id="4" name="Table 4">
            <a:extLst>
              <a:ext uri="{FF2B5EF4-FFF2-40B4-BE49-F238E27FC236}">
                <a16:creationId xmlns:a16="http://schemas.microsoft.com/office/drawing/2014/main" id="{310625DC-A8B2-70F3-43F6-F300F7C2EBAC}"/>
              </a:ext>
            </a:extLst>
          </p:cNvPr>
          <p:cNvGraphicFramePr>
            <a:graphicFrameLocks noGrp="1"/>
          </p:cNvGraphicFramePr>
          <p:nvPr>
            <p:ph idx="1"/>
            <p:extLst>
              <p:ext uri="{D42A27DB-BD31-4B8C-83A1-F6EECF244321}">
                <p14:modId xmlns:p14="http://schemas.microsoft.com/office/powerpoint/2010/main" val="3424613611"/>
              </p:ext>
            </p:extLst>
          </p:nvPr>
        </p:nvGraphicFramePr>
        <p:xfrm>
          <a:off x="838200" y="2655943"/>
          <a:ext cx="10515600" cy="3235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3215459"/>
                    </a:ext>
                  </a:extLst>
                </a:gridCol>
                <a:gridCol w="5257800">
                  <a:extLst>
                    <a:ext uri="{9D8B030D-6E8A-4147-A177-3AD203B41FA5}">
                      <a16:colId xmlns:a16="http://schemas.microsoft.com/office/drawing/2014/main" val="2518475775"/>
                    </a:ext>
                  </a:extLst>
                </a:gridCol>
              </a:tblGrid>
              <a:tr h="370840">
                <a:tc>
                  <a:txBody>
                    <a:bodyPr/>
                    <a:lstStyle/>
                    <a:p>
                      <a:r>
                        <a:rPr lang="en-US" dirty="0"/>
                        <a:t>Programme</a:t>
                      </a:r>
                    </a:p>
                  </a:txBody>
                  <a:tcPr/>
                </a:tc>
                <a:tc>
                  <a:txBody>
                    <a:bodyPr/>
                    <a:lstStyle/>
                    <a:p>
                      <a:r>
                        <a:rPr lang="en-US" dirty="0"/>
                        <a:t>Recommendation</a:t>
                      </a:r>
                    </a:p>
                  </a:txBody>
                  <a:tcPr/>
                </a:tc>
                <a:extLst>
                  <a:ext uri="{0D108BD9-81ED-4DB2-BD59-A6C34878D82A}">
                    <a16:rowId xmlns:a16="http://schemas.microsoft.com/office/drawing/2014/main" val="1169419237"/>
                  </a:ext>
                </a:extLst>
              </a:tr>
              <a:tr h="370840">
                <a:tc>
                  <a:txBody>
                    <a:bodyPr/>
                    <a:lstStyle/>
                    <a:p>
                      <a:r>
                        <a:rPr lang="en-US" dirty="0"/>
                        <a:t>Repetitions (REPS)</a:t>
                      </a:r>
                    </a:p>
                  </a:txBody>
                  <a:tcPr/>
                </a:tc>
                <a:tc>
                  <a:txBody>
                    <a:bodyPr/>
                    <a:lstStyle/>
                    <a:p>
                      <a:r>
                        <a:rPr lang="en-US" dirty="0"/>
                        <a:t>8-12 or 10-15</a:t>
                      </a:r>
                    </a:p>
                  </a:txBody>
                  <a:tcPr/>
                </a:tc>
                <a:extLst>
                  <a:ext uri="{0D108BD9-81ED-4DB2-BD59-A6C34878D82A}">
                    <a16:rowId xmlns:a16="http://schemas.microsoft.com/office/drawing/2014/main" val="288166190"/>
                  </a:ext>
                </a:extLst>
              </a:tr>
              <a:tr h="370840">
                <a:tc>
                  <a:txBody>
                    <a:bodyPr/>
                    <a:lstStyle/>
                    <a:p>
                      <a:r>
                        <a:rPr lang="en-US" dirty="0"/>
                        <a:t>Sets</a:t>
                      </a:r>
                    </a:p>
                  </a:txBody>
                  <a:tcPr/>
                </a:tc>
                <a:tc>
                  <a:txBody>
                    <a:bodyPr/>
                    <a:lstStyle/>
                    <a:p>
                      <a:r>
                        <a:rPr lang="en-US" dirty="0"/>
                        <a:t>1-3 sets per exercise</a:t>
                      </a:r>
                    </a:p>
                  </a:txBody>
                  <a:tcPr/>
                </a:tc>
                <a:extLst>
                  <a:ext uri="{0D108BD9-81ED-4DB2-BD59-A6C34878D82A}">
                    <a16:rowId xmlns:a16="http://schemas.microsoft.com/office/drawing/2014/main" val="1097298475"/>
                  </a:ext>
                </a:extLst>
              </a:tr>
              <a:tr h="370840">
                <a:tc>
                  <a:txBody>
                    <a:bodyPr/>
                    <a:lstStyle/>
                    <a:p>
                      <a:r>
                        <a:rPr lang="en-US" dirty="0"/>
                        <a:t>Intensity – how hard should I work?</a:t>
                      </a:r>
                    </a:p>
                  </a:txBody>
                  <a:tcPr/>
                </a:tc>
                <a:tc>
                  <a:txBody>
                    <a:bodyPr/>
                    <a:lstStyle/>
                    <a:p>
                      <a:r>
                        <a:rPr lang="en-US" dirty="0"/>
                        <a:t>70-85% of 1RM or 2 REPS in reserve</a:t>
                      </a:r>
                    </a:p>
                  </a:txBody>
                  <a:tcPr/>
                </a:tc>
                <a:extLst>
                  <a:ext uri="{0D108BD9-81ED-4DB2-BD59-A6C34878D82A}">
                    <a16:rowId xmlns:a16="http://schemas.microsoft.com/office/drawing/2014/main" val="3604248446"/>
                  </a:ext>
                </a:extLst>
              </a:tr>
              <a:tr h="370840">
                <a:tc>
                  <a:txBody>
                    <a:bodyPr/>
                    <a:lstStyle/>
                    <a:p>
                      <a:r>
                        <a:rPr lang="en-US" dirty="0"/>
                        <a:t>Exercise selection</a:t>
                      </a:r>
                    </a:p>
                  </a:txBody>
                  <a:tcPr/>
                </a:tc>
                <a:tc>
                  <a:txBody>
                    <a:bodyPr/>
                    <a:lstStyle/>
                    <a:p>
                      <a:r>
                        <a:rPr lang="en-US" dirty="0"/>
                        <a:t>8-10 different exercises – major muscle groups</a:t>
                      </a:r>
                    </a:p>
                  </a:txBody>
                  <a:tcPr/>
                </a:tc>
                <a:extLst>
                  <a:ext uri="{0D108BD9-81ED-4DB2-BD59-A6C34878D82A}">
                    <a16:rowId xmlns:a16="http://schemas.microsoft.com/office/drawing/2014/main" val="4144372333"/>
                  </a:ext>
                </a:extLst>
              </a:tr>
              <a:tr h="370840">
                <a:tc>
                  <a:txBody>
                    <a:bodyPr/>
                    <a:lstStyle/>
                    <a:p>
                      <a:r>
                        <a:rPr lang="en-US" dirty="0"/>
                        <a:t>Type of exercise</a:t>
                      </a:r>
                    </a:p>
                  </a:txBody>
                  <a:tcPr/>
                </a:tc>
                <a:tc>
                  <a:txBody>
                    <a:bodyPr/>
                    <a:lstStyle/>
                    <a:p>
                      <a:r>
                        <a:rPr lang="en-US" dirty="0"/>
                        <a:t>Machines, free-weights, resistance bands or bodyweight</a:t>
                      </a:r>
                    </a:p>
                  </a:txBody>
                  <a:tcPr/>
                </a:tc>
                <a:extLst>
                  <a:ext uri="{0D108BD9-81ED-4DB2-BD59-A6C34878D82A}">
                    <a16:rowId xmlns:a16="http://schemas.microsoft.com/office/drawing/2014/main" val="2977139167"/>
                  </a:ext>
                </a:extLst>
              </a:tr>
              <a:tr h="370840">
                <a:tc>
                  <a:txBody>
                    <a:bodyPr/>
                    <a:lstStyle/>
                    <a:p>
                      <a:r>
                        <a:rPr lang="en-US" dirty="0"/>
                        <a:t>Frequency</a:t>
                      </a:r>
                    </a:p>
                  </a:txBody>
                  <a:tcPr/>
                </a:tc>
                <a:tc>
                  <a:txBody>
                    <a:bodyPr/>
                    <a:lstStyle/>
                    <a:p>
                      <a:r>
                        <a:rPr lang="en-US" dirty="0"/>
                        <a:t>2-3 days per week – alternate days!</a:t>
                      </a:r>
                    </a:p>
                  </a:txBody>
                  <a:tcPr/>
                </a:tc>
                <a:extLst>
                  <a:ext uri="{0D108BD9-81ED-4DB2-BD59-A6C34878D82A}">
                    <a16:rowId xmlns:a16="http://schemas.microsoft.com/office/drawing/2014/main" val="1534651453"/>
                  </a:ext>
                </a:extLst>
              </a:tr>
              <a:tr h="370840">
                <a:tc>
                  <a:txBody>
                    <a:bodyPr/>
                    <a:lstStyle/>
                    <a:p>
                      <a:r>
                        <a:rPr lang="en-US" dirty="0"/>
                        <a:t>Functional movements</a:t>
                      </a:r>
                    </a:p>
                  </a:txBody>
                  <a:tcPr/>
                </a:tc>
                <a:tc>
                  <a:txBody>
                    <a:bodyPr/>
                    <a:lstStyle/>
                    <a:p>
                      <a:r>
                        <a:rPr lang="en-US" dirty="0"/>
                        <a:t>Exercises to mimic tasks of daily living</a:t>
                      </a:r>
                    </a:p>
                  </a:txBody>
                  <a:tcPr/>
                </a:tc>
                <a:extLst>
                  <a:ext uri="{0D108BD9-81ED-4DB2-BD59-A6C34878D82A}">
                    <a16:rowId xmlns:a16="http://schemas.microsoft.com/office/drawing/2014/main" val="1573716643"/>
                  </a:ext>
                </a:extLst>
              </a:tr>
            </a:tbl>
          </a:graphicData>
        </a:graphic>
      </p:graphicFrame>
      <p:sp>
        <p:nvSpPr>
          <p:cNvPr id="3" name="TextBox 2">
            <a:extLst>
              <a:ext uri="{FF2B5EF4-FFF2-40B4-BE49-F238E27FC236}">
                <a16:creationId xmlns:a16="http://schemas.microsoft.com/office/drawing/2014/main" id="{9BF096F8-378F-A14F-920D-2973FCEDBF68}"/>
              </a:ext>
            </a:extLst>
          </p:cNvPr>
          <p:cNvSpPr txBox="1"/>
          <p:nvPr/>
        </p:nvSpPr>
        <p:spPr>
          <a:xfrm>
            <a:off x="9595104" y="6400800"/>
            <a:ext cx="2365668" cy="276999"/>
          </a:xfrm>
          <a:prstGeom prst="rect">
            <a:avLst/>
          </a:prstGeom>
          <a:noFill/>
        </p:spPr>
        <p:txBody>
          <a:bodyPr wrap="square" rtlCol="0">
            <a:spAutoFit/>
          </a:bodyPr>
          <a:lstStyle/>
          <a:p>
            <a:pPr algn="r"/>
            <a:r>
              <a:rPr lang="en-US" sz="1200" dirty="0" err="1"/>
              <a:t>Fragala</a:t>
            </a:r>
            <a:r>
              <a:rPr lang="en-US" sz="1200" dirty="0"/>
              <a:t> et al. 2019</a:t>
            </a:r>
          </a:p>
        </p:txBody>
      </p:sp>
    </p:spTree>
    <p:extLst>
      <p:ext uri="{BB962C8B-B14F-4D97-AF65-F5344CB8AC3E}">
        <p14:creationId xmlns:p14="http://schemas.microsoft.com/office/powerpoint/2010/main" val="165977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7FE80-4FE6-754B-7AB2-3CF3DF6A8C2B}"/>
              </a:ext>
            </a:extLst>
          </p:cNvPr>
          <p:cNvSpPr>
            <a:spLocks noGrp="1"/>
          </p:cNvSpPr>
          <p:nvPr>
            <p:ph type="title"/>
          </p:nvPr>
        </p:nvSpPr>
        <p:spPr/>
        <p:txBody>
          <a:bodyPr/>
          <a:lstStyle/>
          <a:p>
            <a:r>
              <a:rPr lang="en-US" dirty="0"/>
              <a:t>Benefits of resistance exercise…..</a:t>
            </a:r>
          </a:p>
        </p:txBody>
      </p:sp>
      <p:pic>
        <p:nvPicPr>
          <p:cNvPr id="4" name="Online Media 3" descr="Starting Strength at 86 Years Old with Corki">
            <a:hlinkClick r:id="" action="ppaction://media"/>
            <a:extLst>
              <a:ext uri="{FF2B5EF4-FFF2-40B4-BE49-F238E27FC236}">
                <a16:creationId xmlns:a16="http://schemas.microsoft.com/office/drawing/2014/main" id="{8BE0B360-19CF-3E98-CD92-CAD6B96958A1}"/>
              </a:ext>
            </a:extLst>
          </p:cNvPr>
          <p:cNvPicPr>
            <a:picLocks noRot="1" noChangeAspect="1"/>
          </p:cNvPicPr>
          <p:nvPr>
            <a:videoFile r:link="rId1"/>
          </p:nvPr>
        </p:nvPicPr>
        <p:blipFill>
          <a:blip r:embed="rId3"/>
          <a:stretch>
            <a:fillRect/>
          </a:stretch>
        </p:blipFill>
        <p:spPr>
          <a:xfrm>
            <a:off x="1976280" y="2001960"/>
            <a:ext cx="7785558" cy="4720116"/>
          </a:xfrm>
          <a:prstGeom prst="rect">
            <a:avLst/>
          </a:prstGeom>
        </p:spPr>
      </p:pic>
    </p:spTree>
    <p:extLst>
      <p:ext uri="{BB962C8B-B14F-4D97-AF65-F5344CB8AC3E}">
        <p14:creationId xmlns:p14="http://schemas.microsoft.com/office/powerpoint/2010/main" val="3290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AF81-00F0-C7DE-E621-70F4A18D2FDC}"/>
              </a:ext>
            </a:extLst>
          </p:cNvPr>
          <p:cNvSpPr>
            <a:spLocks noGrp="1"/>
          </p:cNvSpPr>
          <p:nvPr>
            <p:ph type="title"/>
          </p:nvPr>
        </p:nvSpPr>
        <p:spPr>
          <a:xfrm>
            <a:off x="833119" y="1122363"/>
            <a:ext cx="4497887" cy="2387600"/>
          </a:xfrm>
        </p:spPr>
        <p:txBody>
          <a:bodyPr vert="horz" lIns="91440" tIns="45720" rIns="91440" bIns="45720" rtlCol="0" anchor="b">
            <a:normAutofit/>
          </a:bodyPr>
          <a:lstStyle/>
          <a:p>
            <a:r>
              <a:rPr lang="en-US" sz="5000" kern="1200" dirty="0">
                <a:solidFill>
                  <a:schemeClr val="tx1"/>
                </a:solidFill>
                <a:latin typeface="+mj-lt"/>
                <a:ea typeface="+mj-ea"/>
                <a:cs typeface="+mj-cs"/>
              </a:rPr>
              <a:t>….but it doesn’t need to be complicated</a:t>
            </a:r>
          </a:p>
        </p:txBody>
      </p:sp>
      <p:pic>
        <p:nvPicPr>
          <p:cNvPr id="9" name="Picture 8" descr="A person in scrubs holding a yellow tape&#10;&#10;Description automatically generated with low confidence">
            <a:extLst>
              <a:ext uri="{FF2B5EF4-FFF2-40B4-BE49-F238E27FC236}">
                <a16:creationId xmlns:a16="http://schemas.microsoft.com/office/drawing/2014/main" id="{5C3EC8F4-6AEC-C019-DFFD-FF2E19A5FD56}"/>
              </a:ext>
            </a:extLst>
          </p:cNvPr>
          <p:cNvPicPr>
            <a:picLocks noChangeAspect="1"/>
          </p:cNvPicPr>
          <p:nvPr/>
        </p:nvPicPr>
        <p:blipFill>
          <a:blip r:embed="rId2"/>
          <a:stretch>
            <a:fillRect/>
          </a:stretch>
        </p:blipFill>
        <p:spPr>
          <a:xfrm>
            <a:off x="6096853" y="365679"/>
            <a:ext cx="2438262" cy="1530009"/>
          </a:xfrm>
          <a:prstGeom prst="rect">
            <a:avLst/>
          </a:prstGeom>
        </p:spPr>
      </p:pic>
      <p:pic>
        <p:nvPicPr>
          <p:cNvPr id="10" name="Picture 2">
            <a:extLst>
              <a:ext uri="{FF2B5EF4-FFF2-40B4-BE49-F238E27FC236}">
                <a16:creationId xmlns:a16="http://schemas.microsoft.com/office/drawing/2014/main" id="{760E81AF-655D-49F8-A7CA-EAA20EB531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7891" y="2557929"/>
            <a:ext cx="1655326" cy="17021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615A70D0-AE1A-0825-198E-92EFD1DB1761}"/>
              </a:ext>
            </a:extLst>
          </p:cNvPr>
          <p:cNvPicPr/>
          <p:nvPr/>
        </p:nvPicPr>
        <p:blipFill rotWithShape="1">
          <a:blip r:embed="rId4" cstate="print">
            <a:extLst>
              <a:ext uri="{28A0092B-C50C-407E-A947-70E740481C1C}">
                <a14:useLocalDpi xmlns:a14="http://schemas.microsoft.com/office/drawing/2010/main" val="0"/>
              </a:ext>
            </a:extLst>
          </a:blip>
          <a:srcRect l="37777" t="26569" r="11370" b="20664"/>
          <a:stretch/>
        </p:blipFill>
        <p:spPr bwMode="auto">
          <a:xfrm rot="5400000">
            <a:off x="9492477" y="2586802"/>
            <a:ext cx="1742162" cy="1604364"/>
          </a:xfrm>
          <a:prstGeom prst="rect">
            <a:avLst/>
          </a:prstGeom>
          <a:extLst>
            <a:ext uri="{53640926-AAD7-44D8-BBD7-CCE9431645EC}">
              <a14:shadowObscured xmlns:a14="http://schemas.microsoft.com/office/drawing/2010/main"/>
            </a:ext>
          </a:extLst>
        </p:spPr>
      </p:pic>
      <p:pic>
        <p:nvPicPr>
          <p:cNvPr id="7" name="Picture 6" descr="A picture containing clothing, person, wall, indoor&#10;&#10;Description automatically generated">
            <a:extLst>
              <a:ext uri="{FF2B5EF4-FFF2-40B4-BE49-F238E27FC236}">
                <a16:creationId xmlns:a16="http://schemas.microsoft.com/office/drawing/2014/main" id="{2A22D086-5348-79DE-9058-E5A1BFD4205C}"/>
              </a:ext>
            </a:extLst>
          </p:cNvPr>
          <p:cNvPicPr>
            <a:picLocks noChangeAspect="1"/>
          </p:cNvPicPr>
          <p:nvPr/>
        </p:nvPicPr>
        <p:blipFill>
          <a:blip r:embed="rId5"/>
          <a:stretch>
            <a:fillRect/>
          </a:stretch>
        </p:blipFill>
        <p:spPr>
          <a:xfrm>
            <a:off x="6096000" y="4929584"/>
            <a:ext cx="2439106" cy="1524441"/>
          </a:xfrm>
          <a:prstGeom prst="rect">
            <a:avLst/>
          </a:prstGeom>
        </p:spPr>
      </p:pic>
      <p:cxnSp>
        <p:nvCxnSpPr>
          <p:cNvPr id="4105" name="Straight Connector 4104">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56858"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30 Seconds Sit To Stand Test - Physiopedia">
            <a:extLst>
              <a:ext uri="{FF2B5EF4-FFF2-40B4-BE49-F238E27FC236}">
                <a16:creationId xmlns:a16="http://schemas.microsoft.com/office/drawing/2014/main" id="{57458742-3442-48A5-1FD4-34FB8DADE4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85" b="8749"/>
          <a:stretch/>
        </p:blipFill>
        <p:spPr bwMode="auto">
          <a:xfrm>
            <a:off x="9179859" y="400171"/>
            <a:ext cx="2368665" cy="1461029"/>
          </a:xfrm>
          <a:prstGeom prst="rect">
            <a:avLst/>
          </a:prstGeom>
          <a:noFill/>
          <a:extLst>
            <a:ext uri="{909E8E84-426E-40DD-AFC4-6F175D3DCCD1}">
              <a14:hiddenFill xmlns:a14="http://schemas.microsoft.com/office/drawing/2010/main">
                <a:solidFill>
                  <a:srgbClr val="FFFFFF"/>
                </a:solidFill>
              </a14:hiddenFill>
            </a:ext>
          </a:extLst>
        </p:spPr>
      </p:pic>
      <p:cxnSp>
        <p:nvCxnSpPr>
          <p:cNvPr id="4107" name="Straight Connector 4106">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228770"/>
            <a:ext cx="609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750" y="4581803"/>
            <a:ext cx="60552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Strength exercises - HSE.ie">
            <a:extLst>
              <a:ext uri="{FF2B5EF4-FFF2-40B4-BE49-F238E27FC236}">
                <a16:creationId xmlns:a16="http://schemas.microsoft.com/office/drawing/2014/main" id="{804E0061-5451-1528-2602-08C0102F83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844"/>
          <a:stretch/>
        </p:blipFill>
        <p:spPr bwMode="auto">
          <a:xfrm>
            <a:off x="9178592" y="4950435"/>
            <a:ext cx="2369932" cy="148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046B6-E550-AB5C-D955-0EAA9864B5D3}"/>
              </a:ext>
            </a:extLst>
          </p:cNvPr>
          <p:cNvSpPr>
            <a:spLocks noGrp="1"/>
          </p:cNvSpPr>
          <p:nvPr>
            <p:ph type="title"/>
          </p:nvPr>
        </p:nvSpPr>
        <p:spPr>
          <a:xfrm>
            <a:off x="841248" y="256032"/>
            <a:ext cx="10506456" cy="1014984"/>
          </a:xfrm>
        </p:spPr>
        <p:txBody>
          <a:bodyPr anchor="b">
            <a:normAutofit/>
          </a:bodyPr>
          <a:lstStyle/>
          <a:p>
            <a:r>
              <a:rPr lang="en-US" dirty="0"/>
              <a:t>Example circuit </a:t>
            </a:r>
          </a:p>
        </p:txBody>
      </p:sp>
      <p:sp>
        <p:nvSpPr>
          <p:cNvPr id="5143" name="Rectangle 514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45" name="Rectangle 514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6454A111-8F1A-9BB3-E9E0-F546F9898834}"/>
              </a:ext>
            </a:extLst>
          </p:cNvPr>
          <p:cNvGraphicFramePr>
            <a:graphicFrameLocks noGrp="1"/>
          </p:cNvGraphicFramePr>
          <p:nvPr>
            <p:ph idx="1"/>
            <p:extLst>
              <p:ext uri="{D42A27DB-BD31-4B8C-83A1-F6EECF244321}">
                <p14:modId xmlns:p14="http://schemas.microsoft.com/office/powerpoint/2010/main" val="433372577"/>
              </p:ext>
            </p:extLst>
          </p:nvPr>
        </p:nvGraphicFramePr>
        <p:xfrm>
          <a:off x="2315511" y="2601051"/>
          <a:ext cx="7723432" cy="319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Exercises for Shoulder Abduction and Adduction - What You Need to Know">
            <a:extLst>
              <a:ext uri="{FF2B5EF4-FFF2-40B4-BE49-F238E27FC236}">
                <a16:creationId xmlns:a16="http://schemas.microsoft.com/office/drawing/2014/main" id="{9718CAD8-39C0-3CA4-E218-B718F7246A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08" r="9372" b="9983"/>
          <a:stretch/>
        </p:blipFill>
        <p:spPr bwMode="auto">
          <a:xfrm>
            <a:off x="3495574" y="5126431"/>
            <a:ext cx="1035923" cy="1107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70+ Senior Lunge Stock Photos, Pictures &amp; Royalty-Free Images - iStock |  Senior woman yoga">
            <a:extLst>
              <a:ext uri="{FF2B5EF4-FFF2-40B4-BE49-F238E27FC236}">
                <a16:creationId xmlns:a16="http://schemas.microsoft.com/office/drawing/2014/main" id="{11B1C8F9-E4E3-A414-6B60-A9A03A2FC8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15" t="7431" r="32428"/>
          <a:stretch/>
        </p:blipFill>
        <p:spPr bwMode="auto">
          <a:xfrm>
            <a:off x="2239524" y="4571772"/>
            <a:ext cx="839885" cy="12252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nee Pain: The Best and Worst Exercises for Seniors">
            <a:extLst>
              <a:ext uri="{FF2B5EF4-FFF2-40B4-BE49-F238E27FC236}">
                <a16:creationId xmlns:a16="http://schemas.microsoft.com/office/drawing/2014/main" id="{B24D0BA5-346B-B186-AE74-C8698A7014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2" t="15676"/>
          <a:stretch/>
        </p:blipFill>
        <p:spPr bwMode="auto">
          <a:xfrm>
            <a:off x="2014170" y="3414619"/>
            <a:ext cx="1290593" cy="110723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n-Home Exercises for Seniors to Stay Active | Senior Alternatives">
            <a:extLst>
              <a:ext uri="{FF2B5EF4-FFF2-40B4-BE49-F238E27FC236}">
                <a16:creationId xmlns:a16="http://schemas.microsoft.com/office/drawing/2014/main" id="{C16EE271-03B9-D6DD-016D-08DE1FF47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3291" y="1926266"/>
            <a:ext cx="1698633" cy="884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trength exercises - HSE.ie">
            <a:extLst>
              <a:ext uri="{FF2B5EF4-FFF2-40B4-BE49-F238E27FC236}">
                <a16:creationId xmlns:a16="http://schemas.microsoft.com/office/drawing/2014/main" id="{85142FD6-2D19-3768-E3F1-7160F5702EC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844"/>
          <a:stretch/>
        </p:blipFill>
        <p:spPr bwMode="auto">
          <a:xfrm>
            <a:off x="8719791" y="3204792"/>
            <a:ext cx="1458038" cy="88481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21 Chair Exercises for Seniors: Complete Visual Guide">
            <a:extLst>
              <a:ext uri="{FF2B5EF4-FFF2-40B4-BE49-F238E27FC236}">
                <a16:creationId xmlns:a16="http://schemas.microsoft.com/office/drawing/2014/main" id="{3CB632CE-2B75-2CB1-376C-1FAC4C81A7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636" t="3500" r="22339" b="3027"/>
          <a:stretch/>
        </p:blipFill>
        <p:spPr bwMode="auto">
          <a:xfrm>
            <a:off x="9003020" y="4229038"/>
            <a:ext cx="1035923" cy="112125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5 Easy Strength Training Exercises for Seniors">
            <a:extLst>
              <a:ext uri="{FF2B5EF4-FFF2-40B4-BE49-F238E27FC236}">
                <a16:creationId xmlns:a16="http://schemas.microsoft.com/office/drawing/2014/main" id="{47EB7C5E-A822-D8EB-57D5-6DFEDA3B0D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0904" y="2297642"/>
            <a:ext cx="1125262" cy="90715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all Squats for ACL Healing | Saint Luke's Health System">
            <a:extLst>
              <a:ext uri="{FF2B5EF4-FFF2-40B4-BE49-F238E27FC236}">
                <a16:creationId xmlns:a16="http://schemas.microsoft.com/office/drawing/2014/main" id="{3CA7BA7A-030B-859A-AD7F-079105AA44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1077" y="5162539"/>
            <a:ext cx="741271" cy="1121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5218B6B-9647-FC3A-E376-22A0CDE9543A}"/>
              </a:ext>
            </a:extLst>
          </p:cNvPr>
          <p:cNvSpPr/>
          <p:nvPr/>
        </p:nvSpPr>
        <p:spPr>
          <a:xfrm>
            <a:off x="5575205" y="3686955"/>
            <a:ext cx="1388584" cy="884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7512">
              <a:spcAft>
                <a:spcPts val="600"/>
              </a:spcAft>
            </a:pPr>
            <a:r>
              <a:rPr lang="en-US" sz="1314" kern="1200" dirty="0">
                <a:solidFill>
                  <a:schemeClr val="lt1"/>
                </a:solidFill>
                <a:latin typeface="+mn-lt"/>
                <a:ea typeface="+mn-ea"/>
                <a:cs typeface="+mn-cs"/>
              </a:rPr>
              <a:t>2 sets</a:t>
            </a:r>
          </a:p>
          <a:p>
            <a:pPr algn="ctr" defTabSz="667512">
              <a:spcAft>
                <a:spcPts val="600"/>
              </a:spcAft>
            </a:pPr>
            <a:r>
              <a:rPr lang="en-US" sz="1314" kern="1200" dirty="0">
                <a:solidFill>
                  <a:schemeClr val="lt1"/>
                </a:solidFill>
                <a:latin typeface="+mn-lt"/>
                <a:ea typeface="+mn-ea"/>
                <a:cs typeface="+mn-cs"/>
              </a:rPr>
              <a:t>8-10 reps</a:t>
            </a:r>
          </a:p>
          <a:p>
            <a:pPr algn="ctr" defTabSz="667512">
              <a:spcAft>
                <a:spcPts val="600"/>
              </a:spcAft>
            </a:pPr>
            <a:r>
              <a:rPr lang="en-US" sz="1314" kern="1200" dirty="0">
                <a:solidFill>
                  <a:schemeClr val="lt1"/>
                </a:solidFill>
                <a:latin typeface="+mn-lt"/>
                <a:ea typeface="+mn-ea"/>
                <a:cs typeface="+mn-cs"/>
              </a:rPr>
              <a:t>2mins rest between sets</a:t>
            </a:r>
            <a:endParaRPr lang="en-US" dirty="0"/>
          </a:p>
        </p:txBody>
      </p:sp>
    </p:spTree>
    <p:extLst>
      <p:ext uri="{BB962C8B-B14F-4D97-AF65-F5344CB8AC3E}">
        <p14:creationId xmlns:p14="http://schemas.microsoft.com/office/powerpoint/2010/main" val="96082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8D74-2B4C-FA5E-C068-E0374E531E07}"/>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sz="4800" kern="1200">
                <a:solidFill>
                  <a:schemeClr val="tx1"/>
                </a:solidFill>
                <a:latin typeface="+mj-lt"/>
                <a:ea typeface="+mj-ea"/>
                <a:cs typeface="+mj-cs"/>
              </a:rPr>
              <a:t>Where can I go to get support?</a:t>
            </a:r>
          </a:p>
        </p:txBody>
      </p:sp>
      <p:pic>
        <p:nvPicPr>
          <p:cNvPr id="13" name="Picture 12" descr="A picture containing clothing, text, person, person&#10;&#10;Description automatically generated">
            <a:extLst>
              <a:ext uri="{FF2B5EF4-FFF2-40B4-BE49-F238E27FC236}">
                <a16:creationId xmlns:a16="http://schemas.microsoft.com/office/drawing/2014/main" id="{A71DFB1E-08E7-EA16-5A3A-59238FD0E119}"/>
              </a:ext>
            </a:extLst>
          </p:cNvPr>
          <p:cNvPicPr>
            <a:picLocks noChangeAspect="1"/>
          </p:cNvPicPr>
          <p:nvPr/>
        </p:nvPicPr>
        <p:blipFill>
          <a:blip r:embed="rId2"/>
          <a:stretch>
            <a:fillRect/>
          </a:stretch>
        </p:blipFill>
        <p:spPr>
          <a:xfrm>
            <a:off x="634817" y="1217076"/>
            <a:ext cx="2927250" cy="1727077"/>
          </a:xfrm>
          <a:prstGeom prst="rect">
            <a:avLst/>
          </a:prstGeom>
        </p:spPr>
      </p:pic>
      <p:sp>
        <p:nvSpPr>
          <p:cNvPr id="18" name="Freeform: Shape 17">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11" name="Picture 10" descr="A person sitting on a chair in a room&#10;&#10;Description automatically generated with medium confidence">
            <a:extLst>
              <a:ext uri="{FF2B5EF4-FFF2-40B4-BE49-F238E27FC236}">
                <a16:creationId xmlns:a16="http://schemas.microsoft.com/office/drawing/2014/main" id="{C14D5A9F-0AA8-BDE9-9494-4685DDEB83C6}"/>
              </a:ext>
            </a:extLst>
          </p:cNvPr>
          <p:cNvPicPr>
            <a:picLocks noChangeAspect="1"/>
          </p:cNvPicPr>
          <p:nvPr/>
        </p:nvPicPr>
        <p:blipFill>
          <a:blip r:embed="rId3"/>
          <a:stretch>
            <a:fillRect/>
          </a:stretch>
        </p:blipFill>
        <p:spPr>
          <a:xfrm>
            <a:off x="4354603" y="701020"/>
            <a:ext cx="3868173" cy="2224198"/>
          </a:xfrm>
          <a:prstGeom prst="rect">
            <a:avLst/>
          </a:prstGeom>
        </p:spPr>
      </p:pic>
      <p:pic>
        <p:nvPicPr>
          <p:cNvPr id="7" name="Picture 6">
            <a:extLst>
              <a:ext uri="{FF2B5EF4-FFF2-40B4-BE49-F238E27FC236}">
                <a16:creationId xmlns:a16="http://schemas.microsoft.com/office/drawing/2014/main" id="{E9B3B013-8C85-B13B-518E-D3D7C43A83E0}"/>
              </a:ext>
            </a:extLst>
          </p:cNvPr>
          <p:cNvPicPr>
            <a:picLocks noChangeAspect="1"/>
          </p:cNvPicPr>
          <p:nvPr/>
        </p:nvPicPr>
        <p:blipFill>
          <a:blip r:embed="rId4"/>
          <a:stretch>
            <a:fillRect/>
          </a:stretch>
        </p:blipFill>
        <p:spPr>
          <a:xfrm>
            <a:off x="8479971" y="1712517"/>
            <a:ext cx="2837871" cy="227029"/>
          </a:xfrm>
          <a:prstGeom prst="rect">
            <a:avLst/>
          </a:prstGeom>
        </p:spPr>
      </p:pic>
      <p:sp>
        <p:nvSpPr>
          <p:cNvPr id="20" name="Freeform: Shape 19">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22" name="Straight Connector 21">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logo&#10;&#10;Description automatically generated with low confidence">
            <a:extLst>
              <a:ext uri="{FF2B5EF4-FFF2-40B4-BE49-F238E27FC236}">
                <a16:creationId xmlns:a16="http://schemas.microsoft.com/office/drawing/2014/main" id="{627C6D89-F769-FEC3-AE94-8E0A6F064702}"/>
              </a:ext>
            </a:extLst>
          </p:cNvPr>
          <p:cNvPicPr>
            <a:picLocks noChangeAspect="1"/>
          </p:cNvPicPr>
          <p:nvPr/>
        </p:nvPicPr>
        <p:blipFill>
          <a:blip r:embed="rId5"/>
          <a:stretch>
            <a:fillRect/>
          </a:stretch>
        </p:blipFill>
        <p:spPr>
          <a:xfrm>
            <a:off x="6243851" y="3825954"/>
            <a:ext cx="1978925" cy="1622718"/>
          </a:xfrm>
          <a:prstGeom prst="rect">
            <a:avLst/>
          </a:prstGeom>
        </p:spPr>
      </p:pic>
      <p:pic>
        <p:nvPicPr>
          <p:cNvPr id="9" name="Picture 8" descr="A picture containing human face, person, clothing, smile&#10;&#10;Description automatically generated">
            <a:extLst>
              <a:ext uri="{FF2B5EF4-FFF2-40B4-BE49-F238E27FC236}">
                <a16:creationId xmlns:a16="http://schemas.microsoft.com/office/drawing/2014/main" id="{E2342551-5111-6B63-9406-70D09F0373A1}"/>
              </a:ext>
            </a:extLst>
          </p:cNvPr>
          <p:cNvPicPr>
            <a:picLocks noChangeAspect="1"/>
          </p:cNvPicPr>
          <p:nvPr/>
        </p:nvPicPr>
        <p:blipFill>
          <a:blip r:embed="rId6"/>
          <a:stretch>
            <a:fillRect/>
          </a:stretch>
        </p:blipFill>
        <p:spPr>
          <a:xfrm>
            <a:off x="9015312" y="3297495"/>
            <a:ext cx="2760248" cy="2173695"/>
          </a:xfrm>
          <a:prstGeom prst="rect">
            <a:avLst/>
          </a:prstGeom>
        </p:spPr>
      </p:pic>
      <p:sp>
        <p:nvSpPr>
          <p:cNvPr id="24"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124008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142E337-C01C-371F-BF83-32B33612824C}"/>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Take home messages</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B3CAED-9404-4D0B-49B9-AEBABDC87930}"/>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Muscle declines with age</a:t>
            </a:r>
          </a:p>
          <a:p>
            <a:r>
              <a:rPr lang="en-US" sz="2000" dirty="0">
                <a:solidFill>
                  <a:schemeClr val="bg1"/>
                </a:solidFill>
              </a:rPr>
              <a:t>More we do in our younger and middle-age years the more muscle in the pension pot</a:t>
            </a:r>
          </a:p>
          <a:p>
            <a:r>
              <a:rPr lang="en-US" sz="2000" dirty="0">
                <a:solidFill>
                  <a:schemeClr val="bg1"/>
                </a:solidFill>
              </a:rPr>
              <a:t>It is never too late to start</a:t>
            </a:r>
          </a:p>
          <a:p>
            <a:r>
              <a:rPr lang="en-US" sz="2000" dirty="0">
                <a:solidFill>
                  <a:schemeClr val="bg1"/>
                </a:solidFill>
              </a:rPr>
              <a:t>Resistance exercise 2-4 times per week gives you the best opportunity for muscle growth</a:t>
            </a:r>
          </a:p>
          <a:p>
            <a:r>
              <a:rPr lang="en-US" sz="2000" dirty="0">
                <a:solidFill>
                  <a:schemeClr val="bg1"/>
                </a:solidFill>
              </a:rPr>
              <a:t>Help is available – please contact your local activity teams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Weights and workout gear">
            <a:extLst>
              <a:ext uri="{FF2B5EF4-FFF2-40B4-BE49-F238E27FC236}">
                <a16:creationId xmlns:a16="http://schemas.microsoft.com/office/drawing/2014/main" id="{B778744E-0382-7BF2-B92C-228428B3614E}"/>
              </a:ext>
            </a:extLst>
          </p:cNvPr>
          <p:cNvPicPr>
            <a:picLocks noChangeAspect="1"/>
          </p:cNvPicPr>
          <p:nvPr/>
        </p:nvPicPr>
        <p:blipFill rotWithShape="1">
          <a:blip r:embed="rId2"/>
          <a:srcRect l="16105" r="28741" b="-1"/>
          <a:stretch/>
        </p:blipFill>
        <p:spPr>
          <a:xfrm>
            <a:off x="6525453" y="10"/>
            <a:ext cx="5666547" cy="6857990"/>
          </a:xfrm>
          <a:prstGeom prst="rect">
            <a:avLst/>
          </a:prstGeom>
        </p:spPr>
      </p:pic>
    </p:spTree>
    <p:extLst>
      <p:ext uri="{BB962C8B-B14F-4D97-AF65-F5344CB8AC3E}">
        <p14:creationId xmlns:p14="http://schemas.microsoft.com/office/powerpoint/2010/main" val="421003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Strength declines with Age</a:t>
            </a: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descr="ADNFS1 001.jpg"/>
          <p:cNvPicPr>
            <a:picLocks noChangeAspect="1"/>
          </p:cNvPicPr>
          <p:nvPr/>
        </p:nvPicPr>
        <p:blipFill>
          <a:blip r:embed="rId3" cstate="print"/>
          <a:srcRect l="12256" t="55835" r="26686" b="20736"/>
          <a:stretch>
            <a:fillRect/>
          </a:stretch>
        </p:blipFill>
        <p:spPr>
          <a:xfrm>
            <a:off x="320040" y="2912168"/>
            <a:ext cx="5614416" cy="3066679"/>
          </a:xfrm>
          <a:prstGeom prst="rect">
            <a:avLst/>
          </a:prstGeom>
        </p:spPr>
      </p:pic>
      <p:pic>
        <p:nvPicPr>
          <p:cNvPr id="7" name="Picture 6" descr="A picture containing text, diagram, plot, line&#10;&#10;Description automatically generated">
            <a:extLst>
              <a:ext uri="{FF2B5EF4-FFF2-40B4-BE49-F238E27FC236}">
                <a16:creationId xmlns:a16="http://schemas.microsoft.com/office/drawing/2014/main" id="{CF60273C-23FC-1123-6075-D40E8B346860}"/>
              </a:ext>
            </a:extLst>
          </p:cNvPr>
          <p:cNvPicPr>
            <a:picLocks noChangeAspect="1"/>
          </p:cNvPicPr>
          <p:nvPr/>
        </p:nvPicPr>
        <p:blipFill>
          <a:blip r:embed="rId4"/>
          <a:stretch>
            <a:fillRect/>
          </a:stretch>
        </p:blipFill>
        <p:spPr>
          <a:xfrm>
            <a:off x="6254496" y="2912168"/>
            <a:ext cx="5687011" cy="2975238"/>
          </a:xfrm>
          <a:prstGeom prst="rect">
            <a:avLst/>
          </a:prstGeom>
        </p:spPr>
      </p:pic>
      <p:sp>
        <p:nvSpPr>
          <p:cNvPr id="4" name="TextBox 3">
            <a:extLst>
              <a:ext uri="{FF2B5EF4-FFF2-40B4-BE49-F238E27FC236}">
                <a16:creationId xmlns:a16="http://schemas.microsoft.com/office/drawing/2014/main" id="{9E849712-203F-25A8-EE93-36442047583E}"/>
              </a:ext>
            </a:extLst>
          </p:cNvPr>
          <p:cNvSpPr txBox="1"/>
          <p:nvPr/>
        </p:nvSpPr>
        <p:spPr>
          <a:xfrm>
            <a:off x="9595104" y="6376416"/>
            <a:ext cx="2462784" cy="276999"/>
          </a:xfrm>
          <a:prstGeom prst="rect">
            <a:avLst/>
          </a:prstGeom>
          <a:noFill/>
        </p:spPr>
        <p:txBody>
          <a:bodyPr wrap="square" rtlCol="0">
            <a:spAutoFit/>
          </a:bodyPr>
          <a:lstStyle/>
          <a:p>
            <a:pPr algn="r"/>
            <a:r>
              <a:rPr lang="en-US" sz="1200" dirty="0"/>
              <a:t>Cruz-</a:t>
            </a:r>
            <a:r>
              <a:rPr lang="en-US" sz="1200" dirty="0" err="1"/>
              <a:t>Jentoft</a:t>
            </a:r>
            <a:r>
              <a:rPr lang="en-US" sz="1200" dirty="0"/>
              <a:t> et al. 2019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154" name="Rectangle 615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15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8" name="Rectangle 615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931C9-F0B3-95A0-0522-0CD058CF282F}"/>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dirty="0">
                <a:solidFill>
                  <a:schemeClr val="tx1"/>
                </a:solidFill>
                <a:latin typeface="+mj-lt"/>
                <a:ea typeface="+mj-ea"/>
                <a:cs typeface="+mj-cs"/>
              </a:rPr>
              <a:t>Loss of muscle mass and increased </a:t>
            </a:r>
            <a:r>
              <a:rPr lang="en-US" sz="4800" dirty="0"/>
              <a:t>adiposity</a:t>
            </a:r>
            <a:endParaRPr lang="en-US" sz="4800" kern="1200" dirty="0">
              <a:solidFill>
                <a:schemeClr val="tx1"/>
              </a:solidFill>
              <a:latin typeface="+mj-lt"/>
              <a:ea typeface="+mj-ea"/>
              <a:cs typeface="+mj-cs"/>
            </a:endParaRPr>
          </a:p>
        </p:txBody>
      </p:sp>
      <p:cxnSp>
        <p:nvCxnSpPr>
          <p:cNvPr id="6160" name="Straight Connector 615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544E74A-C108-DF2F-BB0F-CAB4A84974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206223" y="3017519"/>
            <a:ext cx="3340547" cy="32099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6746ED3-024E-C5A8-FA5D-E959F9883256}"/>
              </a:ext>
            </a:extLst>
          </p:cNvPr>
          <p:cNvSpPr txBox="1"/>
          <p:nvPr/>
        </p:nvSpPr>
        <p:spPr>
          <a:xfrm>
            <a:off x="7322849" y="4900373"/>
            <a:ext cx="2658572" cy="535531"/>
          </a:xfrm>
          <a:prstGeom prst="rect">
            <a:avLst/>
          </a:prstGeom>
          <a:solidFill>
            <a:schemeClr val="accent2">
              <a:lumMod val="60000"/>
              <a:lumOff val="40000"/>
            </a:schemeClr>
          </a:solidFill>
        </p:spPr>
        <p:txBody>
          <a:bodyPr wrap="square" rtlCol="0">
            <a:spAutoFit/>
          </a:bodyPr>
          <a:lstStyle/>
          <a:p>
            <a:pPr algn="ctr" defTabSz="658368">
              <a:spcAft>
                <a:spcPts val="600"/>
              </a:spcAft>
            </a:pPr>
            <a:r>
              <a:rPr lang="en-US" sz="1440" kern="1200">
                <a:solidFill>
                  <a:schemeClr val="tx1"/>
                </a:solidFill>
                <a:latin typeface="+mn-lt"/>
                <a:ea typeface="+mn-ea"/>
                <a:cs typeface="+mn-cs"/>
              </a:rPr>
              <a:t>1-1.5% muscle loss per year = 1-1.5 steaks per year!</a:t>
            </a:r>
            <a:endParaRPr lang="en-US" sz="2000"/>
          </a:p>
        </p:txBody>
      </p:sp>
      <p:pic>
        <p:nvPicPr>
          <p:cNvPr id="6146" name="Picture 2" descr="How to cook Porterhouse Steak to perfection - Farmison &amp; Co">
            <a:extLst>
              <a:ext uri="{FF2B5EF4-FFF2-40B4-BE49-F238E27FC236}">
                <a16:creationId xmlns:a16="http://schemas.microsoft.com/office/drawing/2014/main" id="{3DACD396-5316-E2EA-7317-78369BBE5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762" y="3242899"/>
            <a:ext cx="1896888" cy="1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8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0A6168F-693D-D9F0-7AA5-0DBB13755894}"/>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dirty="0">
                <a:solidFill>
                  <a:schemeClr val="tx1"/>
                </a:solidFill>
                <a:latin typeface="+mj-lt"/>
                <a:ea typeface="+mj-ea"/>
                <a:cs typeface="+mj-cs"/>
              </a:rPr>
              <a:t>Impact of age-related muscle loss</a:t>
            </a:r>
          </a:p>
        </p:txBody>
      </p:sp>
      <p:graphicFrame>
        <p:nvGraphicFramePr>
          <p:cNvPr id="3" name="Diagram 2">
            <a:extLst>
              <a:ext uri="{FF2B5EF4-FFF2-40B4-BE49-F238E27FC236}">
                <a16:creationId xmlns:a16="http://schemas.microsoft.com/office/drawing/2014/main" id="{3837B529-7DE8-49A4-3559-1B1E6D9A4865}"/>
              </a:ext>
            </a:extLst>
          </p:cNvPr>
          <p:cNvGraphicFramePr/>
          <p:nvPr>
            <p:extLst>
              <p:ext uri="{D42A27DB-BD31-4B8C-83A1-F6EECF244321}">
                <p14:modId xmlns:p14="http://schemas.microsoft.com/office/powerpoint/2010/main" val="8533022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47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3" name="Freeform: Shape 718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31102DA-7469-8659-6008-1AD9CC2A4CF7}"/>
              </a:ext>
            </a:extLst>
          </p:cNvPr>
          <p:cNvPicPr>
            <a:picLocks noChangeAspect="1"/>
          </p:cNvPicPr>
          <p:nvPr/>
        </p:nvPicPr>
        <p:blipFill rotWithShape="1">
          <a:blip r:embed="rId3"/>
          <a:srcRect r="3939" b="3731"/>
          <a:stretch/>
        </p:blipFill>
        <p:spPr>
          <a:xfrm>
            <a:off x="4958455" y="1909603"/>
            <a:ext cx="2690429" cy="1930382"/>
          </a:xfrm>
          <a:prstGeom prst="rect">
            <a:avLst/>
          </a:prstGeom>
        </p:spPr>
      </p:pic>
      <p:pic>
        <p:nvPicPr>
          <p:cNvPr id="8" name="Picture 7" descr="Overflowing bowl of cranberries on tablecloth">
            <a:extLst>
              <a:ext uri="{FF2B5EF4-FFF2-40B4-BE49-F238E27FC236}">
                <a16:creationId xmlns:a16="http://schemas.microsoft.com/office/drawing/2014/main" id="{B2271CD7-36EC-71A6-30F3-012B3E78DF30}"/>
              </a:ext>
            </a:extLst>
          </p:cNvPr>
          <p:cNvPicPr>
            <a:picLocks noChangeAspect="1"/>
          </p:cNvPicPr>
          <p:nvPr/>
        </p:nvPicPr>
        <p:blipFill>
          <a:blip r:embed="rId4"/>
          <a:stretch>
            <a:fillRect/>
          </a:stretch>
        </p:blipFill>
        <p:spPr>
          <a:xfrm>
            <a:off x="2850128" y="964233"/>
            <a:ext cx="1221971" cy="814647"/>
          </a:xfrm>
          <a:prstGeom prst="rect">
            <a:avLst/>
          </a:prstGeom>
        </p:spPr>
      </p:pic>
      <p:pic>
        <p:nvPicPr>
          <p:cNvPr id="10" name="Picture 9" descr="Woman wearing scarf">
            <a:extLst>
              <a:ext uri="{FF2B5EF4-FFF2-40B4-BE49-F238E27FC236}">
                <a16:creationId xmlns:a16="http://schemas.microsoft.com/office/drawing/2014/main" id="{2842B37D-E847-5324-F2D3-E0FAAACABF4B}"/>
              </a:ext>
            </a:extLst>
          </p:cNvPr>
          <p:cNvPicPr>
            <a:picLocks noChangeAspect="1"/>
          </p:cNvPicPr>
          <p:nvPr/>
        </p:nvPicPr>
        <p:blipFill rotWithShape="1">
          <a:blip r:embed="rId5"/>
          <a:srcRect l="18912" t="17172" r="39435" b="21297"/>
          <a:stretch/>
        </p:blipFill>
        <p:spPr>
          <a:xfrm>
            <a:off x="5778200" y="228600"/>
            <a:ext cx="1050936" cy="1034891"/>
          </a:xfrm>
          <a:prstGeom prst="rect">
            <a:avLst/>
          </a:prstGeom>
        </p:spPr>
      </p:pic>
      <p:pic>
        <p:nvPicPr>
          <p:cNvPr id="7170" name="Picture 2" descr="Inflammation: what is it, and how does it affect the heart? - BHF">
            <a:extLst>
              <a:ext uri="{FF2B5EF4-FFF2-40B4-BE49-F238E27FC236}">
                <a16:creationId xmlns:a16="http://schemas.microsoft.com/office/drawing/2014/main" id="{F66F2C2C-AAE5-F5CA-425D-ED7160FB4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592" y="1310082"/>
            <a:ext cx="1450424" cy="9375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dentary lifestyle - life expectancy - Risk of mortality - Lifestyle |  TheHealthSite.com">
            <a:extLst>
              <a:ext uri="{FF2B5EF4-FFF2-40B4-BE49-F238E27FC236}">
                <a16:creationId xmlns:a16="http://schemas.microsoft.com/office/drawing/2014/main" id="{C333A9FB-20FC-6323-67AE-4B260FEBB7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5783" y="3101322"/>
            <a:ext cx="1591358" cy="8608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rigins of Disease | Harvard Medical School">
            <a:extLst>
              <a:ext uri="{FF2B5EF4-FFF2-40B4-BE49-F238E27FC236}">
                <a16:creationId xmlns:a16="http://schemas.microsoft.com/office/drawing/2014/main" id="{45F04630-F242-56F7-755F-320C38C7A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8571" y="4193220"/>
            <a:ext cx="1742825" cy="9883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 illustration&#10;&#10;Description automatically generated">
            <a:extLst>
              <a:ext uri="{FF2B5EF4-FFF2-40B4-BE49-F238E27FC236}">
                <a16:creationId xmlns:a16="http://schemas.microsoft.com/office/drawing/2014/main" id="{CC76135A-D94C-A33A-2F96-B7BEBD97DB8E}"/>
              </a:ext>
            </a:extLst>
          </p:cNvPr>
          <p:cNvPicPr>
            <a:picLocks noChangeAspect="1"/>
          </p:cNvPicPr>
          <p:nvPr/>
        </p:nvPicPr>
        <p:blipFill>
          <a:blip r:embed="rId9"/>
          <a:stretch>
            <a:fillRect/>
          </a:stretch>
        </p:blipFill>
        <p:spPr>
          <a:xfrm>
            <a:off x="8098155" y="3531771"/>
            <a:ext cx="1006649" cy="1342198"/>
          </a:xfrm>
          <a:prstGeom prst="rect">
            <a:avLst/>
          </a:prstGeom>
        </p:spPr>
      </p:pic>
      <p:cxnSp>
        <p:nvCxnSpPr>
          <p:cNvPr id="14" name="Straight Arrow Connector 13">
            <a:extLst>
              <a:ext uri="{FF2B5EF4-FFF2-40B4-BE49-F238E27FC236}">
                <a16:creationId xmlns:a16="http://schemas.microsoft.com/office/drawing/2014/main" id="{B31DD06D-AFA1-DE4A-2C74-D5E629A4AAC8}"/>
              </a:ext>
            </a:extLst>
          </p:cNvPr>
          <p:cNvCxnSpPr/>
          <p:nvPr/>
        </p:nvCxnSpPr>
        <p:spPr>
          <a:xfrm flipH="1">
            <a:off x="3877141" y="3101322"/>
            <a:ext cx="924562" cy="3091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DEC694-32F9-E8B7-EE1B-7138FC633222}"/>
              </a:ext>
            </a:extLst>
          </p:cNvPr>
          <p:cNvCxnSpPr>
            <a:cxnSpLocks/>
          </p:cNvCxnSpPr>
          <p:nvPr/>
        </p:nvCxnSpPr>
        <p:spPr>
          <a:xfrm flipH="1" flipV="1">
            <a:off x="4139414" y="1541049"/>
            <a:ext cx="736914" cy="4094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1AA77-9615-8B40-144A-3D449830848B}"/>
              </a:ext>
            </a:extLst>
          </p:cNvPr>
          <p:cNvCxnSpPr>
            <a:cxnSpLocks/>
            <a:endCxn id="10" idx="2"/>
          </p:cNvCxnSpPr>
          <p:nvPr/>
        </p:nvCxnSpPr>
        <p:spPr>
          <a:xfrm flipV="1">
            <a:off x="6303668" y="1263491"/>
            <a:ext cx="1" cy="5579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102A2E9-888C-704D-ED5E-C9AFD02F4433}"/>
              </a:ext>
            </a:extLst>
          </p:cNvPr>
          <p:cNvCxnSpPr>
            <a:cxnSpLocks/>
          </p:cNvCxnSpPr>
          <p:nvPr/>
        </p:nvCxnSpPr>
        <p:spPr>
          <a:xfrm flipV="1">
            <a:off x="7731009" y="1745763"/>
            <a:ext cx="587379" cy="3685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372852B-5FDE-A21A-B78B-E9AF476CC9D2}"/>
              </a:ext>
            </a:extLst>
          </p:cNvPr>
          <p:cNvCxnSpPr>
            <a:cxnSpLocks/>
          </p:cNvCxnSpPr>
          <p:nvPr/>
        </p:nvCxnSpPr>
        <p:spPr>
          <a:xfrm>
            <a:off x="7792213" y="3255914"/>
            <a:ext cx="587379" cy="5840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D5408F0-0690-86EA-7A9A-E94B7B58D222}"/>
              </a:ext>
            </a:extLst>
          </p:cNvPr>
          <p:cNvCxnSpPr>
            <a:cxnSpLocks/>
          </p:cNvCxnSpPr>
          <p:nvPr/>
        </p:nvCxnSpPr>
        <p:spPr>
          <a:xfrm>
            <a:off x="6291075" y="3677994"/>
            <a:ext cx="12592" cy="5248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42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96021-35EF-2AD7-3C89-AA27A1191A37}"/>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solidFill>
                  <a:schemeClr val="tx1"/>
                </a:solidFill>
                <a:latin typeface="+mj-lt"/>
                <a:ea typeface="+mj-ea"/>
                <a:cs typeface="+mj-cs"/>
              </a:rPr>
              <a:t>Maintaining muscle mass and strength is harder as we age</a:t>
            </a: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6435B3-36F3-C0CD-1CFA-D3D25797CA84}"/>
              </a:ext>
            </a:extLst>
          </p:cNvPr>
          <p:cNvPicPr>
            <a:picLocks noChangeAspect="1"/>
          </p:cNvPicPr>
          <p:nvPr/>
        </p:nvPicPr>
        <p:blipFill>
          <a:blip r:embed="rId3"/>
          <a:stretch>
            <a:fillRect/>
          </a:stretch>
        </p:blipFill>
        <p:spPr>
          <a:xfrm>
            <a:off x="6505769" y="2637726"/>
            <a:ext cx="4426202" cy="3768563"/>
          </a:xfrm>
          <a:prstGeom prst="rect">
            <a:avLst/>
          </a:prstGeom>
        </p:spPr>
      </p:pic>
      <p:sp>
        <p:nvSpPr>
          <p:cNvPr id="6" name="TextBox 5">
            <a:extLst>
              <a:ext uri="{FF2B5EF4-FFF2-40B4-BE49-F238E27FC236}">
                <a16:creationId xmlns:a16="http://schemas.microsoft.com/office/drawing/2014/main" id="{85E56F46-1229-A933-D26E-7948290E4A82}"/>
              </a:ext>
            </a:extLst>
          </p:cNvPr>
          <p:cNvSpPr txBox="1"/>
          <p:nvPr/>
        </p:nvSpPr>
        <p:spPr>
          <a:xfrm>
            <a:off x="10107707" y="6188417"/>
            <a:ext cx="1994517" cy="217880"/>
          </a:xfrm>
          <a:prstGeom prst="rect">
            <a:avLst/>
          </a:prstGeom>
          <a:noFill/>
        </p:spPr>
        <p:txBody>
          <a:bodyPr wrap="square" rtlCol="0">
            <a:spAutoFit/>
          </a:bodyPr>
          <a:lstStyle/>
          <a:p>
            <a:pPr algn="r" defTabSz="621792">
              <a:spcAft>
                <a:spcPts val="600"/>
              </a:spcAft>
            </a:pPr>
            <a:r>
              <a:rPr lang="en-GB" sz="816" kern="1200" dirty="0">
                <a:solidFill>
                  <a:schemeClr val="tx1"/>
                </a:solidFill>
                <a:latin typeface="+mn-lt"/>
                <a:ea typeface="+mn-ea"/>
                <a:cs typeface="+mn-cs"/>
              </a:rPr>
              <a:t>Breen et al. 2011; Phillips et al. 2017</a:t>
            </a:r>
            <a:endParaRPr lang="en-GB" sz="1200" dirty="0"/>
          </a:p>
        </p:txBody>
      </p:sp>
      <p:pic>
        <p:nvPicPr>
          <p:cNvPr id="4" name="Picture 3" descr="A picture containing diagram, text, line, plot&#10;&#10;Description automatically generated">
            <a:extLst>
              <a:ext uri="{FF2B5EF4-FFF2-40B4-BE49-F238E27FC236}">
                <a16:creationId xmlns:a16="http://schemas.microsoft.com/office/drawing/2014/main" id="{2E46C546-4DCC-AAA1-2739-B9AE2E3DD22D}"/>
              </a:ext>
            </a:extLst>
          </p:cNvPr>
          <p:cNvPicPr>
            <a:picLocks noChangeAspect="1"/>
          </p:cNvPicPr>
          <p:nvPr/>
        </p:nvPicPr>
        <p:blipFill>
          <a:blip r:embed="rId4"/>
          <a:stretch>
            <a:fillRect/>
          </a:stretch>
        </p:blipFill>
        <p:spPr>
          <a:xfrm>
            <a:off x="339047" y="3032213"/>
            <a:ext cx="4564380" cy="3374083"/>
          </a:xfrm>
          <a:prstGeom prst="rect">
            <a:avLst/>
          </a:prstGeom>
        </p:spPr>
      </p:pic>
    </p:spTree>
    <p:extLst>
      <p:ext uri="{BB962C8B-B14F-4D97-AF65-F5344CB8AC3E}">
        <p14:creationId xmlns:p14="http://schemas.microsoft.com/office/powerpoint/2010/main" val="132138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42D237-81AA-8D26-7CD6-50B1554A1530}"/>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a:t>Investing in the muscle pension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picture containing text, font, screenshot, poster&#10;&#10;Description automatically generated">
            <a:extLst>
              <a:ext uri="{FF2B5EF4-FFF2-40B4-BE49-F238E27FC236}">
                <a16:creationId xmlns:a16="http://schemas.microsoft.com/office/drawing/2014/main" id="{93D69957-680C-5D85-0444-B0BB75A8F4C1}"/>
              </a:ext>
            </a:extLst>
          </p:cNvPr>
          <p:cNvPicPr>
            <a:picLocks noChangeAspect="1"/>
          </p:cNvPicPr>
          <p:nvPr/>
        </p:nvPicPr>
        <p:blipFill>
          <a:blip r:embed="rId3"/>
          <a:stretch>
            <a:fillRect/>
          </a:stretch>
        </p:blipFill>
        <p:spPr>
          <a:xfrm>
            <a:off x="7436046" y="3631101"/>
            <a:ext cx="3407702" cy="2743200"/>
          </a:xfrm>
          <a:prstGeom prst="rect">
            <a:avLst/>
          </a:prstGeom>
        </p:spPr>
      </p:pic>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line, screenshot, plot&#10;&#10;Description automatically generated">
            <a:extLst>
              <a:ext uri="{FF2B5EF4-FFF2-40B4-BE49-F238E27FC236}">
                <a16:creationId xmlns:a16="http://schemas.microsoft.com/office/drawing/2014/main" id="{83952638-5284-BBD1-DC70-64902554251D}"/>
              </a:ext>
            </a:extLst>
          </p:cNvPr>
          <p:cNvPicPr>
            <a:picLocks noChangeAspect="1"/>
          </p:cNvPicPr>
          <p:nvPr/>
        </p:nvPicPr>
        <p:blipFill>
          <a:blip r:embed="rId4"/>
          <a:stretch>
            <a:fillRect/>
          </a:stretch>
        </p:blipFill>
        <p:spPr>
          <a:xfrm>
            <a:off x="6361311" y="483699"/>
            <a:ext cx="5557173" cy="2945300"/>
          </a:xfrm>
          <a:prstGeom prst="rect">
            <a:avLst/>
          </a:prstGeom>
        </p:spPr>
      </p:pic>
      <p:sp>
        <p:nvSpPr>
          <p:cNvPr id="6" name="TextBox 5">
            <a:extLst>
              <a:ext uri="{FF2B5EF4-FFF2-40B4-BE49-F238E27FC236}">
                <a16:creationId xmlns:a16="http://schemas.microsoft.com/office/drawing/2014/main" id="{8C19ECB4-7EEC-4848-2973-D75770A537A3}"/>
              </a:ext>
            </a:extLst>
          </p:cNvPr>
          <p:cNvSpPr txBox="1"/>
          <p:nvPr/>
        </p:nvSpPr>
        <p:spPr>
          <a:xfrm>
            <a:off x="9329351" y="6474941"/>
            <a:ext cx="2755557" cy="276999"/>
          </a:xfrm>
          <a:prstGeom prst="rect">
            <a:avLst/>
          </a:prstGeom>
          <a:noFill/>
        </p:spPr>
        <p:txBody>
          <a:bodyPr wrap="square" rtlCol="0">
            <a:spAutoFit/>
          </a:bodyPr>
          <a:lstStyle/>
          <a:p>
            <a:pPr algn="r"/>
            <a:r>
              <a:rPr lang="en-US" sz="1200" dirty="0"/>
              <a:t>Cruz-</a:t>
            </a:r>
            <a:r>
              <a:rPr lang="en-US" sz="1200" dirty="0" err="1"/>
              <a:t>Jentoff</a:t>
            </a:r>
            <a:r>
              <a:rPr lang="en-US" sz="1200" dirty="0"/>
              <a:t> et al. 2019; </a:t>
            </a:r>
            <a:r>
              <a:rPr lang="en-US" sz="1200" dirty="0" err="1"/>
              <a:t>DoH</a:t>
            </a:r>
            <a:r>
              <a:rPr lang="en-US" sz="1200" dirty="0"/>
              <a:t> 2019</a:t>
            </a:r>
          </a:p>
        </p:txBody>
      </p:sp>
    </p:spTree>
    <p:extLst>
      <p:ext uri="{BB962C8B-B14F-4D97-AF65-F5344CB8AC3E}">
        <p14:creationId xmlns:p14="http://schemas.microsoft.com/office/powerpoint/2010/main" val="32375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8D785-2DBA-3099-BBF3-445F9F1A1A0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What is Resistance Exercise Training?</a:t>
            </a:r>
            <a:br>
              <a:rPr lang="en-US" sz="3400"/>
            </a:br>
            <a:br>
              <a:rPr lang="en-US" sz="3400"/>
            </a:br>
            <a:endParaRPr lang="en-US" sz="3400"/>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403BA9-443E-3E8B-3CE3-ED17B3E95CD1}"/>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1200"/>
              </a:spcAft>
              <a:buFont typeface="Arial" panose="020B0604020202020204" pitchFamily="34" charset="0"/>
              <a:buChar char="•"/>
            </a:pPr>
            <a:r>
              <a:rPr lang="en-US" sz="1500"/>
              <a:t>Using your muscles against a weight or force</a:t>
            </a:r>
          </a:p>
          <a:p>
            <a:pPr marL="285750" indent="-228600">
              <a:lnSpc>
                <a:spcPct val="90000"/>
              </a:lnSpc>
              <a:spcAft>
                <a:spcPts val="1200"/>
              </a:spcAft>
              <a:buFont typeface="Arial" panose="020B0604020202020204" pitchFamily="34" charset="0"/>
              <a:buChar char="•"/>
            </a:pPr>
            <a:r>
              <a:rPr lang="en-US" sz="1500"/>
              <a:t>Incorporated into an overall fitness program i.e. aerobic (walking), balance and flexibility</a:t>
            </a:r>
          </a:p>
          <a:p>
            <a:pPr marL="285750" indent="-228600">
              <a:lnSpc>
                <a:spcPct val="90000"/>
              </a:lnSpc>
              <a:spcAft>
                <a:spcPts val="1200"/>
              </a:spcAft>
              <a:buFont typeface="Arial" panose="020B0604020202020204" pitchFamily="34" charset="0"/>
              <a:buChar char="•"/>
            </a:pPr>
            <a:r>
              <a:rPr lang="en-US" sz="1500"/>
              <a:t>Involves a particular movement that is designed to strengthen a particular muscle or group of muscles</a:t>
            </a:r>
          </a:p>
          <a:p>
            <a:pPr marL="285750" indent="-228600">
              <a:lnSpc>
                <a:spcPct val="90000"/>
              </a:lnSpc>
              <a:spcAft>
                <a:spcPts val="1200"/>
              </a:spcAft>
              <a:buFont typeface="Arial" panose="020B0604020202020204" pitchFamily="34" charset="0"/>
              <a:buChar char="•"/>
            </a:pPr>
            <a:r>
              <a:rPr lang="en-US" sz="1500"/>
              <a:t>Reps, sets and rest</a:t>
            </a:r>
          </a:p>
          <a:p>
            <a:pPr marL="285750" indent="-228600">
              <a:lnSpc>
                <a:spcPct val="90000"/>
              </a:lnSpc>
              <a:spcAft>
                <a:spcPts val="1200"/>
              </a:spcAft>
              <a:buFont typeface="Arial" panose="020B0604020202020204" pitchFamily="34" charset="0"/>
              <a:buChar char="•"/>
            </a:pPr>
            <a:r>
              <a:rPr lang="en-US" sz="1500"/>
              <a:t>Progressive overload principle – challenging but with good technique</a:t>
            </a:r>
          </a:p>
          <a:p>
            <a:pPr marL="285750" indent="-228600">
              <a:lnSpc>
                <a:spcPct val="90000"/>
              </a:lnSpc>
              <a:spcAft>
                <a:spcPts val="1200"/>
              </a:spcAft>
              <a:buFont typeface="Arial" panose="020B0604020202020204" pitchFamily="34" charset="0"/>
              <a:buChar char="•"/>
            </a:pPr>
            <a:r>
              <a:rPr lang="en-US" sz="1500"/>
              <a:t>Recovery – alternating days</a:t>
            </a:r>
          </a:p>
        </p:txBody>
      </p:sp>
      <p:pic>
        <p:nvPicPr>
          <p:cNvPr id="5" name="Picture 4" descr="Pink hand weights">
            <a:extLst>
              <a:ext uri="{FF2B5EF4-FFF2-40B4-BE49-F238E27FC236}">
                <a16:creationId xmlns:a16="http://schemas.microsoft.com/office/drawing/2014/main" id="{A9348582-E597-5141-5329-822897367322}"/>
              </a:ext>
            </a:extLst>
          </p:cNvPr>
          <p:cNvPicPr>
            <a:picLocks noChangeAspect="1"/>
          </p:cNvPicPr>
          <p:nvPr/>
        </p:nvPicPr>
        <p:blipFill rotWithShape="1">
          <a:blip r:embed="rId2"/>
          <a:srcRect t="10041" r="-1" b="234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788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E764B-A21A-7B54-4C5E-84CA9C91E2E2}"/>
              </a:ext>
            </a:extLst>
          </p:cNvPr>
          <p:cNvSpPr>
            <a:spLocks noGrp="1"/>
          </p:cNvSpPr>
          <p:nvPr>
            <p:ph type="title"/>
          </p:nvPr>
        </p:nvSpPr>
        <p:spPr>
          <a:xfrm>
            <a:off x="572493" y="238539"/>
            <a:ext cx="11018520" cy="1434415"/>
          </a:xfrm>
        </p:spPr>
        <p:txBody>
          <a:bodyPr anchor="b">
            <a:normAutofit/>
          </a:bodyPr>
          <a:lstStyle/>
          <a:p>
            <a:r>
              <a:rPr lang="en-US" sz="5400"/>
              <a:t>Why resistance exercise training? </a:t>
            </a:r>
          </a:p>
        </p:txBody>
      </p:sp>
      <p:sp>
        <p:nvSpPr>
          <p:cNvPr id="82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E7356FAA-0495-1268-F02C-9179D92E3F19}"/>
              </a:ext>
            </a:extLst>
          </p:cNvPr>
          <p:cNvGraphicFramePr>
            <a:graphicFrameLocks noGrp="1"/>
          </p:cNvGraphicFramePr>
          <p:nvPr>
            <p:ph idx="1"/>
            <p:extLst>
              <p:ext uri="{D42A27DB-BD31-4B8C-83A1-F6EECF244321}">
                <p14:modId xmlns:p14="http://schemas.microsoft.com/office/powerpoint/2010/main" val="26504322"/>
              </p:ext>
            </p:extLst>
          </p:nvPr>
        </p:nvGraphicFramePr>
        <p:xfrm>
          <a:off x="102937" y="2024431"/>
          <a:ext cx="618712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6" name="Picture 4" descr="Pump It Up!—Strong Muscles Can Make You Healthier · Frontiers for Young  Minds">
            <a:extLst>
              <a:ext uri="{FF2B5EF4-FFF2-40B4-BE49-F238E27FC236}">
                <a16:creationId xmlns:a16="http://schemas.microsoft.com/office/drawing/2014/main" id="{B975945C-6651-CBDF-9362-925003FDB1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2996" y="1911493"/>
            <a:ext cx="5682695" cy="4508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AD73F6-B7F8-7EDD-D8A2-EB97951863AD}"/>
              </a:ext>
            </a:extLst>
          </p:cNvPr>
          <p:cNvSpPr txBox="1"/>
          <p:nvPr/>
        </p:nvSpPr>
        <p:spPr>
          <a:xfrm>
            <a:off x="10008973" y="6420078"/>
            <a:ext cx="2066718" cy="369332"/>
          </a:xfrm>
          <a:prstGeom prst="rect">
            <a:avLst/>
          </a:prstGeom>
          <a:noFill/>
        </p:spPr>
        <p:txBody>
          <a:bodyPr wrap="square" rtlCol="0">
            <a:spAutoFit/>
          </a:bodyPr>
          <a:lstStyle/>
          <a:p>
            <a:pPr algn="r"/>
            <a:r>
              <a:rPr lang="en-US" dirty="0"/>
              <a:t>(Ruiz et al. 2008)</a:t>
            </a:r>
          </a:p>
        </p:txBody>
      </p:sp>
    </p:spTree>
    <p:extLst>
      <p:ext uri="{BB962C8B-B14F-4D97-AF65-F5344CB8AC3E}">
        <p14:creationId xmlns:p14="http://schemas.microsoft.com/office/powerpoint/2010/main" val="3545546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12740</TotalTime>
  <Words>788</Words>
  <Application>Microsoft Macintosh PowerPoint</Application>
  <PresentationFormat>Widescreen</PresentationFormat>
  <Paragraphs>90</Paragraphs>
  <Slides>15</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Neue Plak</vt:lpstr>
      <vt:lpstr>Office Theme</vt:lpstr>
      <vt:lpstr>Stronger for Longer: The Benefits of Weight/Resistance Training in Older Adult</vt:lpstr>
      <vt:lpstr>Strength declines with Age</vt:lpstr>
      <vt:lpstr>Loss of muscle mass and increased adiposity</vt:lpstr>
      <vt:lpstr>Impact of age-related muscle loss</vt:lpstr>
      <vt:lpstr>PowerPoint Presentation</vt:lpstr>
      <vt:lpstr>Maintaining muscle mass and strength is harder as we age</vt:lpstr>
      <vt:lpstr>Investing in the muscle pension</vt:lpstr>
      <vt:lpstr>What is Resistance Exercise Training?  </vt:lpstr>
      <vt:lpstr>Why resistance exercise training? </vt:lpstr>
      <vt:lpstr>What does a resistance exercise program look like?</vt:lpstr>
      <vt:lpstr>Benefits of resistance exercise…..</vt:lpstr>
      <vt:lpstr>….but it doesn’t need to be complicated</vt:lpstr>
      <vt:lpstr>Example circuit </vt:lpstr>
      <vt:lpstr>Where can I go to get support?</vt:lpstr>
      <vt:lpstr>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for Longer: The Benefits of Weight/Resistance Training in Older Adult</dc:title>
  <dc:creator>Felicity Williams (Sport, Exercise and Rehabilitation Sciences)</dc:creator>
  <cp:lastModifiedBy>Felicity Williams (Sport, Exercise and Rehabilitation Sciences)</cp:lastModifiedBy>
  <cp:revision>2</cp:revision>
  <dcterms:created xsi:type="dcterms:W3CDTF">2023-05-26T13:16:04Z</dcterms:created>
  <dcterms:modified xsi:type="dcterms:W3CDTF">2023-06-05T11:19:02Z</dcterms:modified>
</cp:coreProperties>
</file>