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6" r:id="rId3"/>
  </p:sldMasterIdLst>
  <p:notesMasterIdLst>
    <p:notesMasterId r:id="rId16"/>
  </p:notesMasterIdLst>
  <p:sldIdLst>
    <p:sldId id="357" r:id="rId4"/>
    <p:sldId id="362" r:id="rId5"/>
    <p:sldId id="361" r:id="rId6"/>
    <p:sldId id="259" r:id="rId7"/>
    <p:sldId id="363" r:id="rId8"/>
    <p:sldId id="364" r:id="rId9"/>
    <p:sldId id="277" r:id="rId10"/>
    <p:sldId id="365" r:id="rId11"/>
    <p:sldId id="348" r:id="rId12"/>
    <p:sldId id="367" r:id="rId13"/>
    <p:sldId id="279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e Davies (Applied Health Research)" initials="JD(HR" lastIdx="1" clrIdx="0">
    <p:extLst>
      <p:ext uri="{19B8F6BF-5375-455C-9EA6-DF929625EA0E}">
        <p15:presenceInfo xmlns:p15="http://schemas.microsoft.com/office/powerpoint/2012/main" userId="S::j.davies.6@bham.ac.uk::d0352822-1055-4d26-b4d5-bd1cf77cbb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80000" autoAdjust="0"/>
  </p:normalViewPr>
  <p:slideViewPr>
    <p:cSldViewPr snapToGrid="0">
      <p:cViewPr varScale="1">
        <p:scale>
          <a:sx n="56" d="100"/>
          <a:sy n="56" d="100"/>
        </p:scale>
        <p:origin x="11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EFC58-A89C-5C45-98C4-6A34F44989BA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DF0636F5-E7BB-4148-9A1B-AB1444385641}">
      <dgm:prSet/>
      <dgm:spPr/>
      <dgm:t>
        <a:bodyPr/>
        <a:lstStyle/>
        <a:p>
          <a:r>
            <a:rPr lang="en-US" dirty="0"/>
            <a:t>Setting</a:t>
          </a:r>
          <a:endParaRPr lang="en-GB" dirty="0"/>
        </a:p>
      </dgm:t>
    </dgm:pt>
    <dgm:pt modelId="{39949D41-DD35-E740-9A29-FE14BD202BF7}" type="parTrans" cxnId="{80209598-1F4F-DF49-9E10-58BDE4451AAB}">
      <dgm:prSet/>
      <dgm:spPr/>
      <dgm:t>
        <a:bodyPr/>
        <a:lstStyle/>
        <a:p>
          <a:endParaRPr lang="en-GB"/>
        </a:p>
      </dgm:t>
    </dgm:pt>
    <dgm:pt modelId="{ED7860E6-8630-294C-82F6-398811629EC8}" type="sibTrans" cxnId="{80209598-1F4F-DF49-9E10-58BDE4451AAB}">
      <dgm:prSet/>
      <dgm:spPr/>
      <dgm:t>
        <a:bodyPr/>
        <a:lstStyle/>
        <a:p>
          <a:endParaRPr lang="en-GB"/>
        </a:p>
      </dgm:t>
    </dgm:pt>
    <dgm:pt modelId="{4304CDDB-9A56-F544-A7A8-ED7F545B7AE5}">
      <dgm:prSet/>
      <dgm:spPr/>
      <dgm:t>
        <a:bodyPr/>
        <a:lstStyle/>
        <a:p>
          <a:r>
            <a:rPr lang="en-US"/>
            <a:t>Rwanda</a:t>
          </a:r>
          <a:endParaRPr lang="en-GB"/>
        </a:p>
      </dgm:t>
    </dgm:pt>
    <dgm:pt modelId="{F3541D44-7BCB-6B49-BAE7-B8B459E2373D}" type="parTrans" cxnId="{DBFF7792-FD89-DD48-9F27-43667B3D8F1A}">
      <dgm:prSet/>
      <dgm:spPr/>
      <dgm:t>
        <a:bodyPr/>
        <a:lstStyle/>
        <a:p>
          <a:endParaRPr lang="en-GB"/>
        </a:p>
      </dgm:t>
    </dgm:pt>
    <dgm:pt modelId="{0064AD3F-2CBA-2C47-88DD-0197DFF172D6}" type="sibTrans" cxnId="{DBFF7792-FD89-DD48-9F27-43667B3D8F1A}">
      <dgm:prSet/>
      <dgm:spPr/>
      <dgm:t>
        <a:bodyPr/>
        <a:lstStyle/>
        <a:p>
          <a:endParaRPr lang="en-GB"/>
        </a:p>
      </dgm:t>
    </dgm:pt>
    <dgm:pt modelId="{5C11A113-E1DB-824C-8936-92C66C44700F}">
      <dgm:prSet/>
      <dgm:spPr/>
      <dgm:t>
        <a:bodyPr/>
        <a:lstStyle/>
        <a:p>
          <a:r>
            <a:rPr lang="en-US" dirty="0"/>
            <a:t>Brazil</a:t>
          </a:r>
          <a:endParaRPr lang="en-GB" dirty="0"/>
        </a:p>
      </dgm:t>
    </dgm:pt>
    <dgm:pt modelId="{543B9513-9FA8-074D-848F-B9C2E9733558}" type="parTrans" cxnId="{54A66168-1EF7-0040-AB24-A7F7FFE9E5B6}">
      <dgm:prSet/>
      <dgm:spPr/>
      <dgm:t>
        <a:bodyPr/>
        <a:lstStyle/>
        <a:p>
          <a:endParaRPr lang="en-GB"/>
        </a:p>
      </dgm:t>
    </dgm:pt>
    <dgm:pt modelId="{8B2398D2-9388-1A4B-8FE6-1E769500051D}" type="sibTrans" cxnId="{54A66168-1EF7-0040-AB24-A7F7FFE9E5B6}">
      <dgm:prSet/>
      <dgm:spPr/>
      <dgm:t>
        <a:bodyPr/>
        <a:lstStyle/>
        <a:p>
          <a:endParaRPr lang="en-GB"/>
        </a:p>
      </dgm:t>
    </dgm:pt>
    <dgm:pt modelId="{4B707AE5-B345-144D-B565-4C32D1BF668C}">
      <dgm:prSet/>
      <dgm:spPr/>
      <dgm:t>
        <a:bodyPr/>
        <a:lstStyle/>
        <a:p>
          <a:r>
            <a:rPr lang="en-US"/>
            <a:t>Pakistan</a:t>
          </a:r>
          <a:endParaRPr lang="en-GB"/>
        </a:p>
      </dgm:t>
    </dgm:pt>
    <dgm:pt modelId="{29E26C88-0D83-C542-B366-C66E32847375}" type="parTrans" cxnId="{3DA5DE61-9A78-6D4D-827D-F14BDA156FDC}">
      <dgm:prSet/>
      <dgm:spPr/>
      <dgm:t>
        <a:bodyPr/>
        <a:lstStyle/>
        <a:p>
          <a:endParaRPr lang="en-GB"/>
        </a:p>
      </dgm:t>
    </dgm:pt>
    <dgm:pt modelId="{62B85D84-DDE8-8A4C-8296-BB1210E554F7}" type="sibTrans" cxnId="{3DA5DE61-9A78-6D4D-827D-F14BDA156FDC}">
      <dgm:prSet/>
      <dgm:spPr/>
      <dgm:t>
        <a:bodyPr/>
        <a:lstStyle/>
        <a:p>
          <a:endParaRPr lang="en-GB"/>
        </a:p>
      </dgm:t>
    </dgm:pt>
    <dgm:pt modelId="{F501B855-AD68-E54D-AD31-DD5E3EE55A77}">
      <dgm:prSet/>
      <dgm:spPr/>
      <dgm:t>
        <a:bodyPr/>
        <a:lstStyle/>
        <a:p>
          <a:r>
            <a:rPr lang="en-US" dirty="0"/>
            <a:t>Rural and urban settings in each country</a:t>
          </a:r>
          <a:endParaRPr lang="en-GB" dirty="0"/>
        </a:p>
      </dgm:t>
    </dgm:pt>
    <dgm:pt modelId="{40B059CE-6856-6240-B7AA-1785894E7EC5}" type="parTrans" cxnId="{4747DF65-1276-944D-83B0-D46130AE5D31}">
      <dgm:prSet/>
      <dgm:spPr/>
      <dgm:t>
        <a:bodyPr/>
        <a:lstStyle/>
        <a:p>
          <a:endParaRPr lang="en-GB"/>
        </a:p>
      </dgm:t>
    </dgm:pt>
    <dgm:pt modelId="{9376D9F1-0C3B-484E-B794-45A2CAB7B423}" type="sibTrans" cxnId="{4747DF65-1276-944D-83B0-D46130AE5D31}">
      <dgm:prSet/>
      <dgm:spPr/>
      <dgm:t>
        <a:bodyPr/>
        <a:lstStyle/>
        <a:p>
          <a:endParaRPr lang="en-GB"/>
        </a:p>
      </dgm:t>
    </dgm:pt>
    <dgm:pt modelId="{8D514613-CAB4-074D-AC64-D59526DBD33A}">
      <dgm:prSet/>
      <dgm:spPr/>
      <dgm:t>
        <a:bodyPr/>
        <a:lstStyle/>
        <a:p>
          <a:r>
            <a:rPr lang="en-US"/>
            <a:t>Participants</a:t>
          </a:r>
          <a:endParaRPr lang="en-GB"/>
        </a:p>
      </dgm:t>
    </dgm:pt>
    <dgm:pt modelId="{2B28E3AD-C223-FB4C-9284-C2E7727DB939}" type="parTrans" cxnId="{80F761F7-C8BC-504D-AA5A-63F5A546C630}">
      <dgm:prSet/>
      <dgm:spPr/>
      <dgm:t>
        <a:bodyPr/>
        <a:lstStyle/>
        <a:p>
          <a:endParaRPr lang="en-GB"/>
        </a:p>
      </dgm:t>
    </dgm:pt>
    <dgm:pt modelId="{450A0B23-71F2-DD4B-B338-4B9238785044}" type="sibTrans" cxnId="{80F761F7-C8BC-504D-AA5A-63F5A546C630}">
      <dgm:prSet/>
      <dgm:spPr/>
      <dgm:t>
        <a:bodyPr/>
        <a:lstStyle/>
        <a:p>
          <a:endParaRPr lang="en-GB"/>
        </a:p>
      </dgm:t>
    </dgm:pt>
    <dgm:pt modelId="{B4B4AA46-7B78-2F46-8652-B9B0E1214FA9}">
      <dgm:prSet/>
      <dgm:spPr/>
      <dgm:t>
        <a:bodyPr/>
        <a:lstStyle/>
        <a:p>
          <a:r>
            <a:rPr lang="en-US"/>
            <a:t>Older people and stakeholders who care for them</a:t>
          </a:r>
          <a:endParaRPr lang="en-GB"/>
        </a:p>
      </dgm:t>
    </dgm:pt>
    <dgm:pt modelId="{765034AC-DC15-DE42-AE20-71F07E94D7AF}" type="parTrans" cxnId="{8989C754-90A7-8447-ABB1-FA1BF4162864}">
      <dgm:prSet/>
      <dgm:spPr/>
      <dgm:t>
        <a:bodyPr/>
        <a:lstStyle/>
        <a:p>
          <a:endParaRPr lang="en-GB"/>
        </a:p>
      </dgm:t>
    </dgm:pt>
    <dgm:pt modelId="{2A301806-D77B-394E-926F-72AA812043E4}" type="sibTrans" cxnId="{8989C754-90A7-8447-ABB1-FA1BF4162864}">
      <dgm:prSet/>
      <dgm:spPr/>
      <dgm:t>
        <a:bodyPr/>
        <a:lstStyle/>
        <a:p>
          <a:endParaRPr lang="en-GB"/>
        </a:p>
      </dgm:t>
    </dgm:pt>
    <dgm:pt modelId="{388FAE91-9139-2147-B45F-662F1CE4A1EA}">
      <dgm:prSet/>
      <dgm:spPr/>
      <dgm:t>
        <a:bodyPr/>
        <a:lstStyle/>
        <a:p>
          <a:r>
            <a:rPr lang="en-US"/>
            <a:t>Questions</a:t>
          </a:r>
          <a:endParaRPr lang="en-GB"/>
        </a:p>
      </dgm:t>
    </dgm:pt>
    <dgm:pt modelId="{542A1085-EAF4-2640-B797-AFE100B39B4E}" type="parTrans" cxnId="{5F67794B-B80B-6A48-B771-A358B3195157}">
      <dgm:prSet/>
      <dgm:spPr/>
      <dgm:t>
        <a:bodyPr/>
        <a:lstStyle/>
        <a:p>
          <a:endParaRPr lang="en-GB"/>
        </a:p>
      </dgm:t>
    </dgm:pt>
    <dgm:pt modelId="{1CDF846A-7764-084D-B7CD-FEF0A6815069}" type="sibTrans" cxnId="{5F67794B-B80B-6A48-B771-A358B3195157}">
      <dgm:prSet/>
      <dgm:spPr/>
      <dgm:t>
        <a:bodyPr/>
        <a:lstStyle/>
        <a:p>
          <a:endParaRPr lang="en-GB"/>
        </a:p>
      </dgm:t>
    </dgm:pt>
    <dgm:pt modelId="{3E7B2B97-182C-B743-A1B7-32DE48B70A19}">
      <dgm:prSet/>
      <dgm:spPr/>
      <dgm:t>
        <a:bodyPr/>
        <a:lstStyle/>
        <a:p>
          <a:r>
            <a:rPr lang="en-US"/>
            <a:t>What is the local definition of ageing?</a:t>
          </a:r>
          <a:endParaRPr lang="en-GB"/>
        </a:p>
      </dgm:t>
    </dgm:pt>
    <dgm:pt modelId="{520B489C-AB48-2B47-915C-1B2E7E8117D6}" type="parTrans" cxnId="{D605C4B2-479A-F842-B5C5-0F5E9F9BF259}">
      <dgm:prSet/>
      <dgm:spPr/>
      <dgm:t>
        <a:bodyPr/>
        <a:lstStyle/>
        <a:p>
          <a:endParaRPr lang="en-GB"/>
        </a:p>
      </dgm:t>
    </dgm:pt>
    <dgm:pt modelId="{DE6A2EFB-3614-6949-A540-9F33704E9996}" type="sibTrans" cxnId="{D605C4B2-479A-F842-B5C5-0F5E9F9BF259}">
      <dgm:prSet/>
      <dgm:spPr/>
      <dgm:t>
        <a:bodyPr/>
        <a:lstStyle/>
        <a:p>
          <a:endParaRPr lang="en-GB"/>
        </a:p>
      </dgm:t>
    </dgm:pt>
    <dgm:pt modelId="{3CFF359F-EA31-5E4B-A7D6-DEF4827606A9}">
      <dgm:prSet/>
      <dgm:spPr/>
      <dgm:t>
        <a:bodyPr/>
        <a:lstStyle/>
        <a:p>
          <a:r>
            <a:rPr lang="en-US" dirty="0"/>
            <a:t>What are priorities for living a healthy and active life in older age?</a:t>
          </a:r>
          <a:endParaRPr lang="en-GB" dirty="0"/>
        </a:p>
      </dgm:t>
    </dgm:pt>
    <dgm:pt modelId="{18BC7A72-5252-0645-8E71-12E605C6D86D}" type="parTrans" cxnId="{AD82AF86-EB54-9B42-8C80-5809206C0F1D}">
      <dgm:prSet/>
      <dgm:spPr/>
      <dgm:t>
        <a:bodyPr/>
        <a:lstStyle/>
        <a:p>
          <a:endParaRPr lang="en-GB"/>
        </a:p>
      </dgm:t>
    </dgm:pt>
    <dgm:pt modelId="{7BE06BAE-8CE2-BE44-AC16-836F90BD5E1A}" type="sibTrans" cxnId="{AD82AF86-EB54-9B42-8C80-5809206C0F1D}">
      <dgm:prSet/>
      <dgm:spPr/>
      <dgm:t>
        <a:bodyPr/>
        <a:lstStyle/>
        <a:p>
          <a:endParaRPr lang="en-GB"/>
        </a:p>
      </dgm:t>
    </dgm:pt>
    <dgm:pt modelId="{8CF5D55F-644B-6949-9C2D-098793DE6DCA}">
      <dgm:prSet/>
      <dgm:spPr/>
      <dgm:t>
        <a:bodyPr/>
        <a:lstStyle/>
        <a:p>
          <a:r>
            <a:rPr lang="en-US" dirty="0"/>
            <a:t>What are barriers/ enablers to achieving those priorities?</a:t>
          </a:r>
          <a:endParaRPr lang="en-GB" dirty="0"/>
        </a:p>
      </dgm:t>
    </dgm:pt>
    <dgm:pt modelId="{4DCC28F7-D151-964E-AB49-ADFD4E582DE9}" type="parTrans" cxnId="{23B974A8-1B42-3144-879C-56F9F6F09611}">
      <dgm:prSet/>
      <dgm:spPr/>
      <dgm:t>
        <a:bodyPr/>
        <a:lstStyle/>
        <a:p>
          <a:endParaRPr lang="en-GB"/>
        </a:p>
      </dgm:t>
    </dgm:pt>
    <dgm:pt modelId="{7A0B1AC0-1B40-F142-9AFE-A64931C42C6F}" type="sibTrans" cxnId="{23B974A8-1B42-3144-879C-56F9F6F09611}">
      <dgm:prSet/>
      <dgm:spPr/>
      <dgm:t>
        <a:bodyPr/>
        <a:lstStyle/>
        <a:p>
          <a:endParaRPr lang="en-GB"/>
        </a:p>
      </dgm:t>
    </dgm:pt>
    <dgm:pt modelId="{E50B8AD6-88F1-E848-907D-08B44DD2730D}" type="pres">
      <dgm:prSet presAssocID="{3C6EFC58-A89C-5C45-98C4-6A34F44989BA}" presName="Name0" presStyleCnt="0">
        <dgm:presLayoutVars>
          <dgm:dir/>
          <dgm:animLvl val="lvl"/>
          <dgm:resizeHandles val="exact"/>
        </dgm:presLayoutVars>
      </dgm:prSet>
      <dgm:spPr/>
    </dgm:pt>
    <dgm:pt modelId="{1E37ACA2-FD10-F04F-B23A-C30437AC45F5}" type="pres">
      <dgm:prSet presAssocID="{DF0636F5-E7BB-4148-9A1B-AB1444385641}" presName="composite" presStyleCnt="0"/>
      <dgm:spPr/>
    </dgm:pt>
    <dgm:pt modelId="{919FD0ED-4D51-6743-BCFB-4BC574A2222F}" type="pres">
      <dgm:prSet presAssocID="{DF0636F5-E7BB-4148-9A1B-AB144438564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FE63BD7-B8EC-3845-AD18-BBCE052AEF76}" type="pres">
      <dgm:prSet presAssocID="{DF0636F5-E7BB-4148-9A1B-AB1444385641}" presName="desTx" presStyleLbl="alignAccFollowNode1" presStyleIdx="0" presStyleCnt="3">
        <dgm:presLayoutVars>
          <dgm:bulletEnabled val="1"/>
        </dgm:presLayoutVars>
      </dgm:prSet>
      <dgm:spPr/>
    </dgm:pt>
    <dgm:pt modelId="{9B8BF2A4-83E9-1442-AAB4-2460A09DDB22}" type="pres">
      <dgm:prSet presAssocID="{ED7860E6-8630-294C-82F6-398811629EC8}" presName="space" presStyleCnt="0"/>
      <dgm:spPr/>
    </dgm:pt>
    <dgm:pt modelId="{C760E428-05DF-FF4F-BB00-6408EB613BFE}" type="pres">
      <dgm:prSet presAssocID="{8D514613-CAB4-074D-AC64-D59526DBD33A}" presName="composite" presStyleCnt="0"/>
      <dgm:spPr/>
    </dgm:pt>
    <dgm:pt modelId="{1BECE91F-0B0D-9647-87A5-020CDAE8D3BC}" type="pres">
      <dgm:prSet presAssocID="{8D514613-CAB4-074D-AC64-D59526DBD33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8CC346A-5AE2-B046-A524-1081D3CFD28F}" type="pres">
      <dgm:prSet presAssocID="{8D514613-CAB4-074D-AC64-D59526DBD33A}" presName="desTx" presStyleLbl="alignAccFollowNode1" presStyleIdx="1" presStyleCnt="3">
        <dgm:presLayoutVars>
          <dgm:bulletEnabled val="1"/>
        </dgm:presLayoutVars>
      </dgm:prSet>
      <dgm:spPr/>
    </dgm:pt>
    <dgm:pt modelId="{5D83D09F-1537-8B48-968A-4F07A3A3AA9D}" type="pres">
      <dgm:prSet presAssocID="{450A0B23-71F2-DD4B-B338-4B9238785044}" presName="space" presStyleCnt="0"/>
      <dgm:spPr/>
    </dgm:pt>
    <dgm:pt modelId="{448B347C-71A4-4C43-995A-ED4DA4588D9F}" type="pres">
      <dgm:prSet presAssocID="{388FAE91-9139-2147-B45F-662F1CE4A1EA}" presName="composite" presStyleCnt="0"/>
      <dgm:spPr/>
    </dgm:pt>
    <dgm:pt modelId="{388F0FBE-D879-154E-974D-571CD6AC1B94}" type="pres">
      <dgm:prSet presAssocID="{388FAE91-9139-2147-B45F-662F1CE4A1E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A731B53-74DE-F04B-9FCA-E71395719D49}" type="pres">
      <dgm:prSet presAssocID="{388FAE91-9139-2147-B45F-662F1CE4A1E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0D20B00-8265-1B47-BC95-B865B8E07E1E}" type="presOf" srcId="{4304CDDB-9A56-F544-A7A8-ED7F545B7AE5}" destId="{7FE63BD7-B8EC-3845-AD18-BBCE052AEF76}" srcOrd="0" destOrd="0" presId="urn:microsoft.com/office/officeart/2005/8/layout/hList1"/>
    <dgm:cxn modelId="{B2D60920-462C-5A49-817E-1285D0B4C09F}" type="presOf" srcId="{8CF5D55F-644B-6949-9C2D-098793DE6DCA}" destId="{3A731B53-74DE-F04B-9FCA-E71395719D49}" srcOrd="0" destOrd="2" presId="urn:microsoft.com/office/officeart/2005/8/layout/hList1"/>
    <dgm:cxn modelId="{037A842D-DC02-BD4F-8485-D7C5D2B96DA8}" type="presOf" srcId="{4B707AE5-B345-144D-B565-4C32D1BF668C}" destId="{7FE63BD7-B8EC-3845-AD18-BBCE052AEF76}" srcOrd="0" destOrd="2" presId="urn:microsoft.com/office/officeart/2005/8/layout/hList1"/>
    <dgm:cxn modelId="{3DA5DE61-9A78-6D4D-827D-F14BDA156FDC}" srcId="{DF0636F5-E7BB-4148-9A1B-AB1444385641}" destId="{4B707AE5-B345-144D-B565-4C32D1BF668C}" srcOrd="2" destOrd="0" parTransId="{29E26C88-0D83-C542-B366-C66E32847375}" sibTransId="{62B85D84-DDE8-8A4C-8296-BB1210E554F7}"/>
    <dgm:cxn modelId="{4747DF65-1276-944D-83B0-D46130AE5D31}" srcId="{DF0636F5-E7BB-4148-9A1B-AB1444385641}" destId="{F501B855-AD68-E54D-AD31-DD5E3EE55A77}" srcOrd="3" destOrd="0" parTransId="{40B059CE-6856-6240-B7AA-1785894E7EC5}" sibTransId="{9376D9F1-0C3B-484E-B794-45A2CAB7B423}"/>
    <dgm:cxn modelId="{54A66168-1EF7-0040-AB24-A7F7FFE9E5B6}" srcId="{DF0636F5-E7BB-4148-9A1B-AB1444385641}" destId="{5C11A113-E1DB-824C-8936-92C66C44700F}" srcOrd="1" destOrd="0" parTransId="{543B9513-9FA8-074D-848F-B9C2E9733558}" sibTransId="{8B2398D2-9388-1A4B-8FE6-1E769500051D}"/>
    <dgm:cxn modelId="{5F67794B-B80B-6A48-B771-A358B3195157}" srcId="{3C6EFC58-A89C-5C45-98C4-6A34F44989BA}" destId="{388FAE91-9139-2147-B45F-662F1CE4A1EA}" srcOrd="2" destOrd="0" parTransId="{542A1085-EAF4-2640-B797-AFE100B39B4E}" sibTransId="{1CDF846A-7764-084D-B7CD-FEF0A6815069}"/>
    <dgm:cxn modelId="{9E2E906E-C193-1147-8F4A-20EE98FD20C4}" type="presOf" srcId="{388FAE91-9139-2147-B45F-662F1CE4A1EA}" destId="{388F0FBE-D879-154E-974D-571CD6AC1B94}" srcOrd="0" destOrd="0" presId="urn:microsoft.com/office/officeart/2005/8/layout/hList1"/>
    <dgm:cxn modelId="{2F280270-B167-B94A-9ED2-E12F2C9B1FBF}" type="presOf" srcId="{3C6EFC58-A89C-5C45-98C4-6A34F44989BA}" destId="{E50B8AD6-88F1-E848-907D-08B44DD2730D}" srcOrd="0" destOrd="0" presId="urn:microsoft.com/office/officeart/2005/8/layout/hList1"/>
    <dgm:cxn modelId="{E84A7052-F6F5-1542-AF03-0F19BCE6F20A}" type="presOf" srcId="{F501B855-AD68-E54D-AD31-DD5E3EE55A77}" destId="{7FE63BD7-B8EC-3845-AD18-BBCE052AEF76}" srcOrd="0" destOrd="3" presId="urn:microsoft.com/office/officeart/2005/8/layout/hList1"/>
    <dgm:cxn modelId="{8989C754-90A7-8447-ABB1-FA1BF4162864}" srcId="{8D514613-CAB4-074D-AC64-D59526DBD33A}" destId="{B4B4AA46-7B78-2F46-8652-B9B0E1214FA9}" srcOrd="0" destOrd="0" parTransId="{765034AC-DC15-DE42-AE20-71F07E94D7AF}" sibTransId="{2A301806-D77B-394E-926F-72AA812043E4}"/>
    <dgm:cxn modelId="{F9228557-15F4-9240-A765-09C808C2F885}" type="presOf" srcId="{DF0636F5-E7BB-4148-9A1B-AB1444385641}" destId="{919FD0ED-4D51-6743-BCFB-4BC574A2222F}" srcOrd="0" destOrd="0" presId="urn:microsoft.com/office/officeart/2005/8/layout/hList1"/>
    <dgm:cxn modelId="{AD82AF86-EB54-9B42-8C80-5809206C0F1D}" srcId="{388FAE91-9139-2147-B45F-662F1CE4A1EA}" destId="{3CFF359F-EA31-5E4B-A7D6-DEF4827606A9}" srcOrd="1" destOrd="0" parTransId="{18BC7A72-5252-0645-8E71-12E605C6D86D}" sibTransId="{7BE06BAE-8CE2-BE44-AC16-836F90BD5E1A}"/>
    <dgm:cxn modelId="{DBFF7792-FD89-DD48-9F27-43667B3D8F1A}" srcId="{DF0636F5-E7BB-4148-9A1B-AB1444385641}" destId="{4304CDDB-9A56-F544-A7A8-ED7F545B7AE5}" srcOrd="0" destOrd="0" parTransId="{F3541D44-7BCB-6B49-BAE7-B8B459E2373D}" sibTransId="{0064AD3F-2CBA-2C47-88DD-0197DFF172D6}"/>
    <dgm:cxn modelId="{80209598-1F4F-DF49-9E10-58BDE4451AAB}" srcId="{3C6EFC58-A89C-5C45-98C4-6A34F44989BA}" destId="{DF0636F5-E7BB-4148-9A1B-AB1444385641}" srcOrd="0" destOrd="0" parTransId="{39949D41-DD35-E740-9A29-FE14BD202BF7}" sibTransId="{ED7860E6-8630-294C-82F6-398811629EC8}"/>
    <dgm:cxn modelId="{23B974A8-1B42-3144-879C-56F9F6F09611}" srcId="{388FAE91-9139-2147-B45F-662F1CE4A1EA}" destId="{8CF5D55F-644B-6949-9C2D-098793DE6DCA}" srcOrd="2" destOrd="0" parTransId="{4DCC28F7-D151-964E-AB49-ADFD4E582DE9}" sibTransId="{7A0B1AC0-1B40-F142-9AFE-A64931C42C6F}"/>
    <dgm:cxn modelId="{D605C4B2-479A-F842-B5C5-0F5E9F9BF259}" srcId="{388FAE91-9139-2147-B45F-662F1CE4A1EA}" destId="{3E7B2B97-182C-B743-A1B7-32DE48B70A19}" srcOrd="0" destOrd="0" parTransId="{520B489C-AB48-2B47-915C-1B2E7E8117D6}" sibTransId="{DE6A2EFB-3614-6949-A540-9F33704E9996}"/>
    <dgm:cxn modelId="{1646FFCB-AE76-3D43-B595-2E70534C0A78}" type="presOf" srcId="{3CFF359F-EA31-5E4B-A7D6-DEF4827606A9}" destId="{3A731B53-74DE-F04B-9FCA-E71395719D49}" srcOrd="0" destOrd="1" presId="urn:microsoft.com/office/officeart/2005/8/layout/hList1"/>
    <dgm:cxn modelId="{2599C4D3-514A-F445-9074-B65D6EC36589}" type="presOf" srcId="{8D514613-CAB4-074D-AC64-D59526DBD33A}" destId="{1BECE91F-0B0D-9647-87A5-020CDAE8D3BC}" srcOrd="0" destOrd="0" presId="urn:microsoft.com/office/officeart/2005/8/layout/hList1"/>
    <dgm:cxn modelId="{67656AD8-4028-8C49-A677-4AC08852EFF2}" type="presOf" srcId="{5C11A113-E1DB-824C-8936-92C66C44700F}" destId="{7FE63BD7-B8EC-3845-AD18-BBCE052AEF76}" srcOrd="0" destOrd="1" presId="urn:microsoft.com/office/officeart/2005/8/layout/hList1"/>
    <dgm:cxn modelId="{956513D9-279A-6A44-9F71-EEE5F0B073FA}" type="presOf" srcId="{B4B4AA46-7B78-2F46-8652-B9B0E1214FA9}" destId="{D8CC346A-5AE2-B046-A524-1081D3CFD28F}" srcOrd="0" destOrd="0" presId="urn:microsoft.com/office/officeart/2005/8/layout/hList1"/>
    <dgm:cxn modelId="{80F761F7-C8BC-504D-AA5A-63F5A546C630}" srcId="{3C6EFC58-A89C-5C45-98C4-6A34F44989BA}" destId="{8D514613-CAB4-074D-AC64-D59526DBD33A}" srcOrd="1" destOrd="0" parTransId="{2B28E3AD-C223-FB4C-9284-C2E7727DB939}" sibTransId="{450A0B23-71F2-DD4B-B338-4B9238785044}"/>
    <dgm:cxn modelId="{925205FF-7EF0-E14F-AD9E-22CAD8BD5098}" type="presOf" srcId="{3E7B2B97-182C-B743-A1B7-32DE48B70A19}" destId="{3A731B53-74DE-F04B-9FCA-E71395719D49}" srcOrd="0" destOrd="0" presId="urn:microsoft.com/office/officeart/2005/8/layout/hList1"/>
    <dgm:cxn modelId="{07DD8CF5-D35E-9548-ABC9-5833FC8B00C7}" type="presParOf" srcId="{E50B8AD6-88F1-E848-907D-08B44DD2730D}" destId="{1E37ACA2-FD10-F04F-B23A-C30437AC45F5}" srcOrd="0" destOrd="0" presId="urn:microsoft.com/office/officeart/2005/8/layout/hList1"/>
    <dgm:cxn modelId="{C452DAD1-8830-D749-926A-A152A9D83DF2}" type="presParOf" srcId="{1E37ACA2-FD10-F04F-B23A-C30437AC45F5}" destId="{919FD0ED-4D51-6743-BCFB-4BC574A2222F}" srcOrd="0" destOrd="0" presId="urn:microsoft.com/office/officeart/2005/8/layout/hList1"/>
    <dgm:cxn modelId="{DFF4038B-DC64-3048-9E0F-BC6B65513ABE}" type="presParOf" srcId="{1E37ACA2-FD10-F04F-B23A-C30437AC45F5}" destId="{7FE63BD7-B8EC-3845-AD18-BBCE052AEF76}" srcOrd="1" destOrd="0" presId="urn:microsoft.com/office/officeart/2005/8/layout/hList1"/>
    <dgm:cxn modelId="{3D8C0E4C-21A5-5E40-AF4D-72FB02D9C77D}" type="presParOf" srcId="{E50B8AD6-88F1-E848-907D-08B44DD2730D}" destId="{9B8BF2A4-83E9-1442-AAB4-2460A09DDB22}" srcOrd="1" destOrd="0" presId="urn:microsoft.com/office/officeart/2005/8/layout/hList1"/>
    <dgm:cxn modelId="{73897D08-58BA-844F-9585-CB04A303A190}" type="presParOf" srcId="{E50B8AD6-88F1-E848-907D-08B44DD2730D}" destId="{C760E428-05DF-FF4F-BB00-6408EB613BFE}" srcOrd="2" destOrd="0" presId="urn:microsoft.com/office/officeart/2005/8/layout/hList1"/>
    <dgm:cxn modelId="{1F6E0373-2E0A-9349-845D-126F86BCD9A6}" type="presParOf" srcId="{C760E428-05DF-FF4F-BB00-6408EB613BFE}" destId="{1BECE91F-0B0D-9647-87A5-020CDAE8D3BC}" srcOrd="0" destOrd="0" presId="urn:microsoft.com/office/officeart/2005/8/layout/hList1"/>
    <dgm:cxn modelId="{271F4E45-2DC0-1F47-A676-1B4E204F97FB}" type="presParOf" srcId="{C760E428-05DF-FF4F-BB00-6408EB613BFE}" destId="{D8CC346A-5AE2-B046-A524-1081D3CFD28F}" srcOrd="1" destOrd="0" presId="urn:microsoft.com/office/officeart/2005/8/layout/hList1"/>
    <dgm:cxn modelId="{BD19732B-BA61-574F-9513-9DD84C14CBE4}" type="presParOf" srcId="{E50B8AD6-88F1-E848-907D-08B44DD2730D}" destId="{5D83D09F-1537-8B48-968A-4F07A3A3AA9D}" srcOrd="3" destOrd="0" presId="urn:microsoft.com/office/officeart/2005/8/layout/hList1"/>
    <dgm:cxn modelId="{49BD39D2-69E9-484A-B8C0-003542A7C767}" type="presParOf" srcId="{E50B8AD6-88F1-E848-907D-08B44DD2730D}" destId="{448B347C-71A4-4C43-995A-ED4DA4588D9F}" srcOrd="4" destOrd="0" presId="urn:microsoft.com/office/officeart/2005/8/layout/hList1"/>
    <dgm:cxn modelId="{3604DC8C-EB3C-4B45-BCD2-31A8A9E222A0}" type="presParOf" srcId="{448B347C-71A4-4C43-995A-ED4DA4588D9F}" destId="{388F0FBE-D879-154E-974D-571CD6AC1B94}" srcOrd="0" destOrd="0" presId="urn:microsoft.com/office/officeart/2005/8/layout/hList1"/>
    <dgm:cxn modelId="{EAB07B66-5D41-9D49-A0FF-CFF26822659A}" type="presParOf" srcId="{448B347C-71A4-4C43-995A-ED4DA4588D9F}" destId="{3A731B53-74DE-F04B-9FCA-E71395719D4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FD0ED-4D51-6743-BCFB-4BC574A2222F}">
      <dsp:nvSpPr>
        <dsp:cNvPr id="0" name=""/>
        <dsp:cNvSpPr/>
      </dsp:nvSpPr>
      <dsp:spPr>
        <a:xfrm>
          <a:off x="3414" y="14046"/>
          <a:ext cx="3329572" cy="662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Setting</a:t>
          </a:r>
          <a:endParaRPr lang="en-GB" sz="2300" kern="1200" dirty="0"/>
        </a:p>
      </dsp:txBody>
      <dsp:txXfrm>
        <a:off x="3414" y="14046"/>
        <a:ext cx="3329572" cy="662400"/>
      </dsp:txXfrm>
    </dsp:sp>
    <dsp:sp modelId="{7FE63BD7-B8EC-3845-AD18-BBCE052AEF76}">
      <dsp:nvSpPr>
        <dsp:cNvPr id="0" name=""/>
        <dsp:cNvSpPr/>
      </dsp:nvSpPr>
      <dsp:spPr>
        <a:xfrm>
          <a:off x="3414" y="676446"/>
          <a:ext cx="3329572" cy="29989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Rwanda</a:t>
          </a:r>
          <a:endParaRPr lang="en-GB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Brazil</a:t>
          </a: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Pakistan</a:t>
          </a:r>
          <a:endParaRPr lang="en-GB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Rural and urban settings in each country</a:t>
          </a:r>
          <a:endParaRPr lang="en-GB" sz="2300" kern="1200" dirty="0"/>
        </a:p>
      </dsp:txBody>
      <dsp:txXfrm>
        <a:off x="3414" y="676446"/>
        <a:ext cx="3329572" cy="2998912"/>
      </dsp:txXfrm>
    </dsp:sp>
    <dsp:sp modelId="{1BECE91F-0B0D-9647-87A5-020CDAE8D3BC}">
      <dsp:nvSpPr>
        <dsp:cNvPr id="0" name=""/>
        <dsp:cNvSpPr/>
      </dsp:nvSpPr>
      <dsp:spPr>
        <a:xfrm>
          <a:off x="3799128" y="14046"/>
          <a:ext cx="3329572" cy="662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Participants</a:t>
          </a:r>
          <a:endParaRPr lang="en-GB" sz="2300" kern="1200"/>
        </a:p>
      </dsp:txBody>
      <dsp:txXfrm>
        <a:off x="3799128" y="14046"/>
        <a:ext cx="3329572" cy="662400"/>
      </dsp:txXfrm>
    </dsp:sp>
    <dsp:sp modelId="{D8CC346A-5AE2-B046-A524-1081D3CFD28F}">
      <dsp:nvSpPr>
        <dsp:cNvPr id="0" name=""/>
        <dsp:cNvSpPr/>
      </dsp:nvSpPr>
      <dsp:spPr>
        <a:xfrm>
          <a:off x="3799128" y="676446"/>
          <a:ext cx="3329572" cy="2998912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Older people and stakeholders who care for them</a:t>
          </a:r>
          <a:endParaRPr lang="en-GB" sz="2300" kern="1200"/>
        </a:p>
      </dsp:txBody>
      <dsp:txXfrm>
        <a:off x="3799128" y="676446"/>
        <a:ext cx="3329572" cy="2998912"/>
      </dsp:txXfrm>
    </dsp:sp>
    <dsp:sp modelId="{388F0FBE-D879-154E-974D-571CD6AC1B94}">
      <dsp:nvSpPr>
        <dsp:cNvPr id="0" name=""/>
        <dsp:cNvSpPr/>
      </dsp:nvSpPr>
      <dsp:spPr>
        <a:xfrm>
          <a:off x="7594841" y="14046"/>
          <a:ext cx="3329572" cy="662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Questions</a:t>
          </a:r>
          <a:endParaRPr lang="en-GB" sz="2300" kern="1200"/>
        </a:p>
      </dsp:txBody>
      <dsp:txXfrm>
        <a:off x="7594841" y="14046"/>
        <a:ext cx="3329572" cy="662400"/>
      </dsp:txXfrm>
    </dsp:sp>
    <dsp:sp modelId="{3A731B53-74DE-F04B-9FCA-E71395719D49}">
      <dsp:nvSpPr>
        <dsp:cNvPr id="0" name=""/>
        <dsp:cNvSpPr/>
      </dsp:nvSpPr>
      <dsp:spPr>
        <a:xfrm>
          <a:off x="7594841" y="676446"/>
          <a:ext cx="3329572" cy="2998912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What is the local definition of ageing?</a:t>
          </a:r>
          <a:endParaRPr lang="en-GB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What are priorities for living a healthy and active life in older age?</a:t>
          </a: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What are barriers/ enablers to achieving those priorities?</a:t>
          </a:r>
          <a:endParaRPr lang="en-GB" sz="2300" kern="1200" dirty="0"/>
        </a:p>
      </dsp:txBody>
      <dsp:txXfrm>
        <a:off x="7594841" y="676446"/>
        <a:ext cx="3329572" cy="2998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BC5BA-88DF-6542-A747-63F87B58379D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D092D-25E9-3443-9437-622099D51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5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D092D-25E9-3443-9437-622099D510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77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C27C4-6DF2-9A41-9249-500DFF12E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2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C27C4-6DF2-9A41-9249-500DFF12E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01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C27C4-6DF2-9A41-9249-500DFF12E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909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D092D-25E9-3443-9437-622099D510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043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C27C4-6DF2-9A41-9249-500DFF12E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944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D092D-25E9-3443-9437-622099D510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11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16794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Amount &amp; Prevalence of SB</a:t>
            </a:r>
          </a:p>
        </p:txBody>
      </p:sp>
      <p:sp>
        <p:nvSpPr>
          <p:cNvPr id="16794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7942" name="Footer Placeholder 5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anose="020B0600070205080204" pitchFamily="34" charset="-128"/>
                <a:cs typeface="+mn-cs"/>
              </a:rPr>
              <a:t>J.Harvey, S.Chastin, D.Skelton</a:t>
            </a:r>
          </a:p>
        </p:txBody>
      </p:sp>
      <p:sp>
        <p:nvSpPr>
          <p:cNvPr id="167943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53F45F-2C66-4C34-B94A-17571D5F7C2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206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D092D-25E9-3443-9437-622099D510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1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3DFD5-5A89-59EE-1846-23145FCA0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792983-1FB4-0543-C71E-B83B5D52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5C7D2-C677-4F0E-677B-13FB8FDC1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73869-A230-8BDA-6E32-385556D1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61D20-5719-4779-078A-8726286E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FB9B8-68E9-482C-405D-65A88A4C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D8FBB-B2A5-6EFB-C986-78F5F8B73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BBE5A-0467-8E10-DB93-49F16B2F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E2F6-43CC-5599-A6BA-2D67BC1C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F1057-1BFD-EF75-E1EE-8BDBE396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9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624D42-1626-DB96-56E7-B4F5FB474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415B31-5CAF-521A-66BE-80D2B6A2D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B8271-E46E-D39D-FDC2-EE10A4FE7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2067A-F96F-6569-DFEF-0FC6C10B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672E0-F0BA-82D7-07B9-1A0045640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24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81" y="548680"/>
            <a:ext cx="10363200" cy="1143000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796819"/>
            <a:ext cx="10363200" cy="4512501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867703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057400"/>
            <a:ext cx="8736971" cy="7955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2948517"/>
            <a:ext cx="8735483" cy="480483"/>
          </a:xfrm>
          <a:prstGeom prst="rect">
            <a:avLst/>
          </a:prstGeom>
        </p:spPr>
        <p:txBody>
          <a:bodyPr/>
          <a:lstStyle>
            <a:lvl1pPr>
              <a:defRPr sz="21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2659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81" y="548680"/>
            <a:ext cx="10363200" cy="1143000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796819"/>
            <a:ext cx="10363200" cy="3936437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30650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81" y="548680"/>
            <a:ext cx="10363200" cy="1143000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796819"/>
            <a:ext cx="10363200" cy="4512501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75149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82" y="549210"/>
            <a:ext cx="6046887" cy="1224359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2" y="1920810"/>
            <a:ext cx="6046887" cy="3620425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38709" y="548680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62567" y="2953965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62567" y="548680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834872" y="2961680"/>
            <a:ext cx="22098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88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381" y="548680"/>
            <a:ext cx="10363200" cy="1143000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796819"/>
            <a:ext cx="10363200" cy="3656012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90841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48AB3-A25A-4F1B-A789-D61D4200317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5774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F2B16-CF8D-4EA2-A5EE-90C24D986B7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327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D3F1-4AF9-91FA-61DB-30BD985EC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147F-CBF9-888F-4CF8-849480CDB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17032-936E-3B10-E7C1-614E1626E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776E3-F64C-4B1D-7AE8-7D694455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5A36-EAC9-2E07-134C-CF5EE6AE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21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50993-73B8-40D9-AB99-59906A05690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1451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59504-7A20-495F-9AE5-1F6F680BE6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8162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FCC2C-905D-4DFE-86A6-844329F039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074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ECCFF-EB88-434D-804E-DD0A36FEAD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3838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1F704-3E38-401D-8566-01381402327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697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19615A-81E6-4448-95D1-CEC7CBE0BC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9595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2DE02-2F08-42B7-AD85-619D59C412C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60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08A2E-650D-4917-B800-894DAC5CBA0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7517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0F1C7-95DC-4EA9-A9CE-817AF4B496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6606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259AA-912D-4BB3-AF1B-0E558CD048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706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CDFFD-6EB7-FDA3-1C53-81ADCE1C9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D98C9-BBCD-9C1B-C903-A84A737F6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68374-EEA1-EA4E-7747-2201AA89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947CF-C92E-8C67-8AAA-41C9B517F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DB9B5-5C70-527C-AAAD-AE14C448F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6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A8E60-55A8-44E1-9FA6-49AD157C11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9325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A4D8-FF42-4C00-917A-04EDFE7012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4377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45BDF-7AF2-440D-8130-7F5575A670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872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60C14-2F2B-0939-B6FB-0B48A244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B5692-40BE-C426-BE8B-E49A5F86E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F1A21-DFA8-4354-C2DC-B2EE32776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CC207-D654-ADEA-0A5C-77D38708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91DB9-621F-7A50-5A3B-506342B0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05562-79C7-29A3-7127-DB029DDC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9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FDF1-6AD6-9ECF-1CDC-0DB4BF99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10EE2-E4F8-50F5-E4D7-5A54F039C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D76D8-3C4E-5DAC-C224-5098142BC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30FF1-E9C2-930A-DB54-CA470B14B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41F8CE-354E-7ED4-0F5F-D22C1B2B4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294C76-0751-C03C-6830-8421C97F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31722D-1B5E-933F-CDF4-AA9C96B5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75AAA3-F7C5-1851-E855-D0366600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5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BC9D0-5C62-0177-3DDD-011B3D643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B4A63-FE9D-3318-1322-1D7BD6FCF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E6352-AD0B-99EC-F6BA-48E2507F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8A846-DCE3-66D1-AABF-063021C7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CC7A9D-725A-DCF6-9E88-8CCBB482C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76C6A-96CC-3ED3-CE49-2679AD9C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13035-B431-9F61-AA5F-CB9E7C86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0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5A75-DF79-A208-28A4-F55221C9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D3FA7-49CE-CD8A-0B06-DE864A878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FB587-AD15-AD5B-3583-10DFDC26D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FEBB4-861D-3B9E-9082-F53D0D8EF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A14B4-13AE-246A-7A04-9B97E1D61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CB918-9BF2-AAAA-6B76-C83B81AD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8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762F-13CB-A415-0384-351AE83D0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733952-F2E7-3659-1323-A005C5246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E38C1-D6F8-89F2-F646-29EC655B9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A5931-432E-5F37-42AF-31F4CE76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BAF80-B5E6-380A-E893-FB235F261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88733-4F24-7FA5-89FF-0F594DB0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9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465C18-CFA6-8894-B8D5-6BF8271D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B7429-63E4-9138-73BF-2393FF0D8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11418-C656-3175-7632-1D1C7D606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8B648-D031-E84B-8635-430A6B0EE47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C4EAF-7CD4-18C9-F395-2CC2E22AE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AC051-8E34-BD19-418B-D50F21525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6F09C-5EA8-884C-8AE5-5ECF7E21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9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489EBD"/>
          </a:solidFill>
          <a:latin typeface="Georgia"/>
          <a:ea typeface="ＭＳ Ｐゴシック" charset="0"/>
          <a:cs typeface="Georg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Times New Roman" pitchFamily="18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Times New Roman" pitchFamily="18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Times New Roman" pitchFamily="18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5333">
          <a:solidFill>
            <a:schemeClr val="tx2"/>
          </a:solidFill>
          <a:latin typeface="Times New Roman" pitchFamily="18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Font typeface="Wingdings" pitchFamily="2" charset="2"/>
        <a:buNone/>
        <a:defRPr sz="2667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09585" indent="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None/>
        <a:defRPr sz="2133">
          <a:solidFill>
            <a:schemeClr val="tx1"/>
          </a:solidFill>
          <a:latin typeface="+mn-lt"/>
          <a:ea typeface="ＭＳ Ｐゴシック" charset="0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65000"/>
        <a:buFont typeface="Wingdings" pitchFamily="2" charset="2"/>
        <a:buChar char="o"/>
        <a:defRPr sz="3733">
          <a:solidFill>
            <a:schemeClr val="bg1"/>
          </a:solidFill>
          <a:latin typeface="+mn-lt"/>
          <a:ea typeface="ＭＳ Ｐゴシック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Char char="–"/>
        <a:defRPr sz="3733">
          <a:solidFill>
            <a:schemeClr val="bg1"/>
          </a:solidFill>
          <a:latin typeface="+mn-lt"/>
          <a:ea typeface="ＭＳ Ｐゴシック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90000"/>
        <a:buChar char="»"/>
        <a:defRPr sz="3733">
          <a:solidFill>
            <a:schemeClr val="bg1"/>
          </a:solidFill>
          <a:latin typeface="+mn-lt"/>
          <a:ea typeface="ＭＳ Ｐゴシック" charset="0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3733" b="1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3733" b="1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3733" b="1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3733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7F06A513-2B3B-4D7D-B251-EF39E0A6D4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60268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tiff"/><Relationship Id="rId9" Type="http://schemas.openxmlformats.org/officeDocument/2006/relationships/hyperlink" Target="https://www.futurelearn.com/courses/healthy-age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4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1E9D-49EE-B34F-B40F-8A5C715CE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94" y="2385572"/>
            <a:ext cx="11791954" cy="78206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Healthy Ageing in LMICs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3" y="3339018"/>
            <a:ext cx="2120310" cy="1673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97" y="5060397"/>
            <a:ext cx="3341832" cy="1670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7264" y="97163"/>
            <a:ext cx="3209664" cy="2139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835" y="3316267"/>
            <a:ext cx="2676204" cy="1784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62" y="150695"/>
            <a:ext cx="3328477" cy="2128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5" t="32793" r="3598" b="11459"/>
          <a:stretch/>
        </p:blipFill>
        <p:spPr>
          <a:xfrm>
            <a:off x="4313933" y="127806"/>
            <a:ext cx="3328476" cy="21679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0855" y="3339018"/>
            <a:ext cx="1654221" cy="1648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6BEA3-D597-D626-6D52-33E32F230B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2546" y="3316267"/>
            <a:ext cx="2613391" cy="1744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34C99-1EF1-AAD0-4747-FFA2DB20E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1994" y="5169909"/>
            <a:ext cx="2483136" cy="16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2C3A9-24F2-43C1-BDE1-13E6E042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</a:rPr>
              <a:t>Ageing in society workshops: Next steps</a:t>
            </a: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AFCD4-1514-333D-E13C-FBFEA952B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451" y="90798"/>
            <a:ext cx="8384181" cy="66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1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76" y="253735"/>
            <a:ext cx="11765682" cy="11430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480024"/>
                </a:solidFill>
              </a:rPr>
              <a:t>Healthy Ageing MOOC (massive open online course!)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47" y="4749180"/>
            <a:ext cx="1690032" cy="169003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76" t="4769" r="3468" b="6614"/>
          <a:stretch/>
        </p:blipFill>
        <p:spPr>
          <a:xfrm>
            <a:off x="353991" y="1710461"/>
            <a:ext cx="5284661" cy="2787515"/>
          </a:xfrm>
          <a:prstGeom prst="rect">
            <a:avLst/>
          </a:prstGeom>
          <a:ln w="31750">
            <a:solidFill>
              <a:srgbClr val="480024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050EE2-16A7-2045-B97D-765ED2071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354" y="4718652"/>
            <a:ext cx="1755565" cy="1660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5" y="4703844"/>
            <a:ext cx="1690032" cy="1690032"/>
          </a:xfrm>
          <a:prstGeom prst="rect">
            <a:avLst/>
          </a:prstGeom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 flipV="1">
            <a:off x="0" y="1310223"/>
            <a:ext cx="11765682" cy="24454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7"/>
            <a:endParaRPr lang="en-GB">
              <a:solidFill>
                <a:srgbClr val="3A003A"/>
              </a:solidFill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1152" t="27673" r="28639"/>
          <a:stretch/>
        </p:blipFill>
        <p:spPr>
          <a:xfrm>
            <a:off x="9638082" y="4595730"/>
            <a:ext cx="1491285" cy="1579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92501" y="6209791"/>
            <a:ext cx="5978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Muscle Health Public Involvement in Research Group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04" y="4597460"/>
            <a:ext cx="1183405" cy="1577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47" y="4617445"/>
            <a:ext cx="1130923" cy="15361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7520" y="6365558"/>
            <a:ext cx="9576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Georgia" panose="02040502050405020303" pitchFamily="18" charset="0"/>
                <a:hlinkClick r:id="rId9"/>
              </a:rPr>
              <a:t>https://www.futurelearn.com/courses/healthy-ageing</a:t>
            </a:r>
            <a:r>
              <a:rPr lang="en-GB" sz="2400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904E2B-841D-AD4A-48E8-651F38180101}"/>
              </a:ext>
            </a:extLst>
          </p:cNvPr>
          <p:cNvSpPr txBox="1"/>
          <p:nvPr/>
        </p:nvSpPr>
        <p:spPr>
          <a:xfrm>
            <a:off x="6038268" y="1736932"/>
            <a:ext cx="57274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Available on </a:t>
            </a:r>
            <a:r>
              <a:rPr lang="en-GB" sz="3200" dirty="0" err="1"/>
              <a:t>Futurelearn</a:t>
            </a:r>
            <a:r>
              <a:rPr lang="en-GB" sz="3200" dirty="0"/>
              <a:t>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Free to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Global healthy ageing research: applications and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86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C4D8EE-3E75-7DBB-F569-ECCA86CF4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0" y="4257278"/>
            <a:ext cx="3348908" cy="2522554"/>
          </a:xfrm>
          <a:prstGeom prst="rect">
            <a:avLst/>
          </a:prstGeom>
        </p:spPr>
      </p:pic>
      <p:pic>
        <p:nvPicPr>
          <p:cNvPr id="14" name="Picture 13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3D2D8C8C-472C-FB92-678A-AE2744AEB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23" y="461785"/>
            <a:ext cx="5330076" cy="3553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736128-1B52-5DD9-3F47-1FFC4DFC33AD}"/>
              </a:ext>
            </a:extLst>
          </p:cNvPr>
          <p:cNvSpPr txBox="1"/>
          <p:nvPr/>
        </p:nvSpPr>
        <p:spPr>
          <a:xfrm flipH="1">
            <a:off x="7227839" y="1967199"/>
            <a:ext cx="3753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Georgia" panose="02040502050405020303" pitchFamily="18" charset="0"/>
              </a:rPr>
              <a:t>Thankyou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713AB-7732-7198-CD9D-41815CD91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508" y="4171624"/>
            <a:ext cx="3348908" cy="26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7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B091E1-405C-0740-AD47-62827A4D2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560" y="2234129"/>
            <a:ext cx="6456217" cy="369519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4FC4D7-293D-A1D2-4F28-FB72EAA84E45}"/>
              </a:ext>
            </a:extLst>
          </p:cNvPr>
          <p:cNvSpPr txBox="1">
            <a:spLocks/>
          </p:cNvSpPr>
          <p:nvPr/>
        </p:nvSpPr>
        <p:spPr>
          <a:xfrm>
            <a:off x="390929" y="321981"/>
            <a:ext cx="10515600" cy="1912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Georgia" panose="02040502050405020303" pitchFamily="18" charset="0"/>
              </a:rPr>
              <a:t>By 2050 &gt;20% of people on the planet will be 60 years or older</a:t>
            </a:r>
          </a:p>
        </p:txBody>
      </p:sp>
    </p:spTree>
    <p:extLst>
      <p:ext uri="{BB962C8B-B14F-4D97-AF65-F5344CB8AC3E}">
        <p14:creationId xmlns:p14="http://schemas.microsoft.com/office/powerpoint/2010/main" val="39971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4F30-23C2-5A4B-9E9B-3FE2DDCA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8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eorgia" panose="02040502050405020303" pitchFamily="18" charset="0"/>
              </a:rPr>
              <a:t>What % of older people will live in LMICs by 2030?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58C9E5-271E-F5A4-981F-2E7B92AF0910}"/>
              </a:ext>
            </a:extLst>
          </p:cNvPr>
          <p:cNvSpPr txBox="1">
            <a:spLocks/>
          </p:cNvSpPr>
          <p:nvPr/>
        </p:nvSpPr>
        <p:spPr>
          <a:xfrm>
            <a:off x="6353503" y="1860331"/>
            <a:ext cx="4191279" cy="463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800" dirty="0">
                <a:latin typeface="Georgia" panose="02040502050405020303" pitchFamily="18" charset="0"/>
              </a:rPr>
              <a:t>20%</a:t>
            </a:r>
          </a:p>
          <a:p>
            <a:endParaRPr lang="en-US" sz="6800" dirty="0">
              <a:latin typeface="Georgia" panose="02040502050405020303" pitchFamily="18" charset="0"/>
            </a:endParaRPr>
          </a:p>
          <a:p>
            <a:r>
              <a:rPr lang="en-US" sz="6800" dirty="0">
                <a:latin typeface="Georgia" panose="02040502050405020303" pitchFamily="18" charset="0"/>
              </a:rPr>
              <a:t>40%</a:t>
            </a:r>
          </a:p>
          <a:p>
            <a:endParaRPr lang="en-US" sz="6800" dirty="0">
              <a:latin typeface="Georgia" panose="02040502050405020303" pitchFamily="18" charset="0"/>
            </a:endParaRPr>
          </a:p>
          <a:p>
            <a:r>
              <a:rPr lang="en-US" sz="6800" dirty="0">
                <a:latin typeface="Georgia" panose="02040502050405020303" pitchFamily="18" charset="0"/>
              </a:rPr>
              <a:t>60%</a:t>
            </a:r>
          </a:p>
          <a:p>
            <a:endParaRPr lang="en-US" sz="6800" dirty="0">
              <a:latin typeface="Georgia" panose="02040502050405020303" pitchFamily="18" charset="0"/>
            </a:endParaRPr>
          </a:p>
          <a:p>
            <a:r>
              <a:rPr lang="en-US" sz="6800" dirty="0">
                <a:latin typeface="Georgia" panose="02040502050405020303" pitchFamily="18" charset="0"/>
              </a:rPr>
              <a:t>80%</a:t>
            </a:r>
          </a:p>
          <a:p>
            <a:endParaRPr lang="en-US" sz="5400" dirty="0">
              <a:latin typeface="Georgia" panose="02040502050405020303" pitchFamily="18" charset="0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F209CC0A-1519-0E91-6B7B-E970ADF525DE}"/>
              </a:ext>
            </a:extLst>
          </p:cNvPr>
          <p:cNvSpPr/>
          <p:nvPr/>
        </p:nvSpPr>
        <p:spPr>
          <a:xfrm>
            <a:off x="8671034" y="5281449"/>
            <a:ext cx="1986455" cy="705349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B6312-200F-C6D5-8DA8-AC224879A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56" y="2036908"/>
            <a:ext cx="5680444" cy="379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9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84F30-23C2-5A4B-9E9B-3FE2DDCA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169483"/>
            <a:ext cx="1090969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latin typeface="Georgia" panose="02040502050405020303" pitchFamily="18" charset="0"/>
              </a:rPr>
              <a:t>Ageing in LMICs – a wicked problem!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5CC68-4D7E-B341-9CDF-B65253B29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20" y="1516312"/>
            <a:ext cx="10909693" cy="49695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lvl="1"/>
            <a:r>
              <a:rPr lang="en-US" sz="3200" dirty="0"/>
              <a:t>Changes to policy and practice must be evidence based to efficiently deliver required health and social care services</a:t>
            </a:r>
          </a:p>
          <a:p>
            <a:pPr lvl="1"/>
            <a:endParaRPr lang="en-GB" sz="3200" dirty="0"/>
          </a:p>
          <a:p>
            <a:pPr lvl="1"/>
            <a:r>
              <a:rPr lang="en-GB" sz="3200" dirty="0"/>
              <a:t>75% of LMICs have no or limited data to inform healthy ageing</a:t>
            </a: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lvl="1"/>
            <a:r>
              <a:rPr lang="en-GB" sz="3200" dirty="0"/>
              <a:t>LMICs are not homogeneous: Research needs to be representative of the ageing populations in these countries to inform policy and practice</a:t>
            </a:r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DA2E00D5-3F83-42A4-EBAF-A81A9BE44A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" y="1318437"/>
            <a:ext cx="11079125" cy="21265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A003A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85EA-A59B-0B47-AA95-C3472AD6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4" y="241541"/>
            <a:ext cx="10170800" cy="1000663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Georgia" panose="02040502050405020303" pitchFamily="18" charset="0"/>
              </a:rPr>
              <a:t>Ageing, Frailty and Resilience 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82C5A-D798-264E-9A5B-7D036338E2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52" y="1537892"/>
            <a:ext cx="7341333" cy="4598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Calibri" panose="020F0502020204030204"/>
              </a:rPr>
              <a:t>To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partner with colleagues in the UK and in LMICs to develop collaborations, capacity build, collect data relevant to them,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deliver research to inform policy relevant gaps in knowledge of ageing in LMICs,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publish findings, and apply for research grants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134E6-4E36-FB4A-8136-4483568F85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773"/>
          <a:stretch/>
        </p:blipFill>
        <p:spPr>
          <a:xfrm>
            <a:off x="7285999" y="1635390"/>
            <a:ext cx="4906001" cy="489117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0F4F4-67C8-2FA3-6D0E-26D27218E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10" y="5165142"/>
            <a:ext cx="4373564" cy="1451317"/>
          </a:xfrm>
          <a:prstGeom prst="rect">
            <a:avLst/>
          </a:prstGeom>
        </p:spPr>
      </p:pic>
      <p:sp>
        <p:nvSpPr>
          <p:cNvPr id="5" name="Line 3">
            <a:extLst>
              <a:ext uri="{FF2B5EF4-FFF2-40B4-BE49-F238E27FC236}">
                <a16:creationId xmlns:a16="http://schemas.microsoft.com/office/drawing/2014/main" id="{DC775AA5-2CAB-E0DA-BB89-546841D6CA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" y="1318437"/>
            <a:ext cx="11079125" cy="21265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3A003A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30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6AEA7-B8E3-9C42-90D5-A73537AE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 fontScale="90000"/>
          </a:bodyPr>
          <a:lstStyle/>
          <a:p>
            <a:r>
              <a:rPr lang="en-US" sz="4100" dirty="0">
                <a:solidFill>
                  <a:srgbClr val="FFFFFF"/>
                </a:solidFill>
                <a:latin typeface="Georgia" panose="02040502050405020303" pitchFamily="18" charset="0"/>
              </a:rPr>
              <a:t>Our work themes address key questions of relevance to older people living in LMICs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ED022-437C-EE44-8902-457D3C64D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lvl="1"/>
            <a:r>
              <a:rPr lang="en-US" b="1" dirty="0"/>
              <a:t>Ageing in society </a:t>
            </a:r>
          </a:p>
          <a:p>
            <a:pPr lvl="2"/>
            <a:r>
              <a:rPr lang="en-US" dirty="0"/>
              <a:t>What is important to older people and relevant stakeholders in LMICs?</a:t>
            </a:r>
          </a:p>
          <a:p>
            <a:pPr lvl="1"/>
            <a:r>
              <a:rPr lang="en-US" b="1" dirty="0"/>
              <a:t>Ageing and health</a:t>
            </a:r>
          </a:p>
          <a:p>
            <a:pPr lvl="2"/>
            <a:r>
              <a:rPr lang="en-US" dirty="0"/>
              <a:t>What health issues do older people suffer in LMICs?</a:t>
            </a:r>
          </a:p>
          <a:p>
            <a:pPr lvl="2"/>
            <a:r>
              <a:rPr lang="en-US" dirty="0"/>
              <a:t>What are the care needs of older people?</a:t>
            </a:r>
          </a:p>
          <a:p>
            <a:pPr lvl="2"/>
            <a:r>
              <a:rPr lang="en-US" dirty="0"/>
              <a:t>What is the quality of life of older people like?</a:t>
            </a:r>
          </a:p>
          <a:p>
            <a:pPr lvl="2"/>
            <a:r>
              <a:rPr lang="en-US" dirty="0"/>
              <a:t>How does frailty affect older people in LMICs?</a:t>
            </a:r>
          </a:p>
          <a:p>
            <a:pPr lvl="1"/>
            <a:r>
              <a:rPr lang="en-US" b="1" dirty="0"/>
              <a:t>Ageing and economics</a:t>
            </a:r>
          </a:p>
          <a:p>
            <a:pPr lvl="2"/>
            <a:r>
              <a:rPr lang="en-US" dirty="0"/>
              <a:t>What contributions do older people make to their economics (direct and indirect)?</a:t>
            </a:r>
          </a:p>
          <a:p>
            <a:pPr lvl="2"/>
            <a:r>
              <a:rPr lang="en-US" dirty="0"/>
              <a:t>What is the cost of ageing badly?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FD1CA0-4AF3-C1AD-B673-F6F9FECD6142}"/>
              </a:ext>
            </a:extLst>
          </p:cNvPr>
          <p:cNvSpPr/>
          <p:nvPr/>
        </p:nvSpPr>
        <p:spPr>
          <a:xfrm>
            <a:off x="4571020" y="931653"/>
            <a:ext cx="6246505" cy="152382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0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80503"/>
            <a:ext cx="12191999" cy="114300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rgbClr val="480024"/>
                </a:solidFill>
              </a:rPr>
              <a:t>Identifying needs and priorities of older people and stakeholders in rural and urban areas of Rwanda, Pakistan and Brazil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83" y="1476103"/>
            <a:ext cx="2615056" cy="2064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7" y="4997947"/>
            <a:ext cx="2282628" cy="1711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0" y="3671647"/>
            <a:ext cx="4763755" cy="1246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37" y="5230426"/>
            <a:ext cx="2958984" cy="1479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90" y="3346785"/>
            <a:ext cx="2986754" cy="1646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81" y="3579433"/>
            <a:ext cx="2078093" cy="2989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229" y="4999667"/>
            <a:ext cx="2828153" cy="1569109"/>
          </a:xfrm>
          <a:prstGeom prst="rect">
            <a:avLst/>
          </a:prstGeom>
        </p:spPr>
      </p:pic>
      <p:sp>
        <p:nvSpPr>
          <p:cNvPr id="13" name="Line 3"/>
          <p:cNvSpPr>
            <a:spLocks noChangeShapeType="1"/>
          </p:cNvSpPr>
          <p:nvPr/>
        </p:nvSpPr>
        <p:spPr bwMode="auto">
          <a:xfrm flipV="1">
            <a:off x="0" y="1223504"/>
            <a:ext cx="11957381" cy="4521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3A003A"/>
              </a:solidFill>
              <a:latin typeface="Verdana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2526" y="1476103"/>
            <a:ext cx="4965708" cy="1646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A1913-9158-822A-7226-AF52F5806F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002" y="1303094"/>
            <a:ext cx="1793480" cy="227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97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58BA9-EFE1-1C3D-7C0F-6BB83B8D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56" y="296792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Georgia" panose="02040502050405020303" pitchFamily="18" charset="0"/>
              </a:rPr>
              <a:t>Ageing in society - workshops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400395-51C9-7140-64C5-3FCEF980A1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50993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FCB9779-4122-4085-B34C-C21AB1ED49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3193" y="51152"/>
            <a:ext cx="2818692" cy="2118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346F8-8326-401C-80DF-0DE8DB97A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6069" y="4463658"/>
            <a:ext cx="3183802" cy="169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0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>
          <a:xfrm>
            <a:off x="139542" y="5629"/>
            <a:ext cx="9815341" cy="1143000"/>
          </a:xfrm>
        </p:spPr>
        <p:txBody>
          <a:bodyPr/>
          <a:lstStyle/>
          <a:p>
            <a:pPr>
              <a:defRPr/>
            </a:pPr>
            <a:r>
              <a:rPr lang="en-GB" altLang="en-US" sz="3200" kern="1200" dirty="0">
                <a:solidFill>
                  <a:srgbClr val="480024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Older adults and stakeholders workshops in urban and rural areas of Sao Paulo state, Brazil</a:t>
            </a:r>
            <a:endParaRPr lang="en-GB" altLang="en-US" sz="3200" dirty="0">
              <a:solidFill>
                <a:srgbClr val="480024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8004" name="Line 3"/>
          <p:cNvSpPr>
            <a:spLocks noChangeShapeType="1"/>
          </p:cNvSpPr>
          <p:nvPr/>
        </p:nvSpPr>
        <p:spPr bwMode="auto">
          <a:xfrm flipV="1">
            <a:off x="10458" y="1306471"/>
            <a:ext cx="9478599" cy="10294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3A003A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65" y="1521427"/>
            <a:ext cx="3012609" cy="2261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73" y="4205671"/>
            <a:ext cx="3012611" cy="2261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183" y="1521427"/>
            <a:ext cx="2837954" cy="21306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647909-658F-48AF-9A83-AB989D4F3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183" y="3809946"/>
            <a:ext cx="2121379" cy="2831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807CF-054E-4594-BFD1-7F79AC88A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3959" y="2963725"/>
            <a:ext cx="4666076" cy="2473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D68B41-4B5D-B528-3C04-6993CAD9F9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7004" y="263771"/>
            <a:ext cx="2333031" cy="175471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1B02DDA-1FAF-0574-6316-5CC7C54702FE}"/>
              </a:ext>
            </a:extLst>
          </p:cNvPr>
          <p:cNvSpPr/>
          <p:nvPr/>
        </p:nvSpPr>
        <p:spPr bwMode="auto">
          <a:xfrm>
            <a:off x="3224574" y="3723604"/>
            <a:ext cx="978408" cy="484632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3A003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3A003A"/>
              </a:solidFill>
              <a:effectLst/>
              <a:latin typeface="Verdana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0B3CF81-42EA-8354-0B86-E9B6C449BBC2}"/>
              </a:ext>
            </a:extLst>
          </p:cNvPr>
          <p:cNvSpPr/>
          <p:nvPr/>
        </p:nvSpPr>
        <p:spPr bwMode="auto">
          <a:xfrm>
            <a:off x="6401130" y="3747271"/>
            <a:ext cx="978408" cy="484632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3A003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3A003A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74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rgbClr val="3A003A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rgbClr val="3A003A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rgbClr val="3A003A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rgbClr val="3A003A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417</Words>
  <Application>Microsoft Office PowerPoint</Application>
  <PresentationFormat>Widescreen</PresentationFormat>
  <Paragraphs>66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Times New Roman</vt:lpstr>
      <vt:lpstr>Verdana</vt:lpstr>
      <vt:lpstr>Wingdings</vt:lpstr>
      <vt:lpstr>Office Theme</vt:lpstr>
      <vt:lpstr>Default Design</vt:lpstr>
      <vt:lpstr>2_Default Design</vt:lpstr>
      <vt:lpstr>Healthy Ageing in LMICs</vt:lpstr>
      <vt:lpstr>PowerPoint Presentation</vt:lpstr>
      <vt:lpstr>What % of older people will live in LMICs by 2030?</vt:lpstr>
      <vt:lpstr>Ageing in LMICs – a wicked problem!</vt:lpstr>
      <vt:lpstr>Ageing, Frailty and Resilience group</vt:lpstr>
      <vt:lpstr>Our work themes address key questions of relevance to older people living in LMICs</vt:lpstr>
      <vt:lpstr>Identifying needs and priorities of older people and stakeholders in rural and urban areas of Rwanda, Pakistan and Brazil</vt:lpstr>
      <vt:lpstr>Ageing in society - workshops</vt:lpstr>
      <vt:lpstr>Older adults and stakeholders workshops in urban and rural areas of Sao Paulo state, Brazil</vt:lpstr>
      <vt:lpstr>Ageing in society workshops: Next steps</vt:lpstr>
      <vt:lpstr>Healthy Ageing MOOC (massive open online course!)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 in LMIC</dc:title>
  <dc:creator>Justine Davies (Applied Health Research)</dc:creator>
  <cp:lastModifiedBy>Carolyn Greig (Sport, Exercise and Rehabilitation Sciences)</cp:lastModifiedBy>
  <cp:revision>69</cp:revision>
  <dcterms:created xsi:type="dcterms:W3CDTF">2022-09-02T08:04:17Z</dcterms:created>
  <dcterms:modified xsi:type="dcterms:W3CDTF">2023-06-07T10:21:38Z</dcterms:modified>
</cp:coreProperties>
</file>